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2" r:id="rId4"/>
    <p:sldId id="301" r:id="rId5"/>
    <p:sldId id="300" r:id="rId6"/>
    <p:sldId id="264" r:id="rId7"/>
    <p:sldId id="308" r:id="rId8"/>
    <p:sldId id="316" r:id="rId9"/>
    <p:sldId id="265" r:id="rId10"/>
    <p:sldId id="261" r:id="rId11"/>
    <p:sldId id="303" r:id="rId12"/>
    <p:sldId id="304" r:id="rId13"/>
    <p:sldId id="306" r:id="rId14"/>
    <p:sldId id="310" r:id="rId15"/>
    <p:sldId id="313" r:id="rId16"/>
    <p:sldId id="311" r:id="rId17"/>
    <p:sldId id="323" r:id="rId18"/>
    <p:sldId id="312" r:id="rId19"/>
    <p:sldId id="324" r:id="rId20"/>
    <p:sldId id="327" r:id="rId21"/>
    <p:sldId id="328" r:id="rId22"/>
    <p:sldId id="273" r:id="rId23"/>
    <p:sldId id="280" r:id="rId24"/>
    <p:sldId id="282" r:id="rId25"/>
    <p:sldId id="283" r:id="rId26"/>
    <p:sldId id="288" r:id="rId27"/>
    <p:sldId id="274" r:id="rId28"/>
    <p:sldId id="276" r:id="rId29"/>
    <p:sldId id="277" r:id="rId30"/>
    <p:sldId id="286" r:id="rId31"/>
    <p:sldId id="289" r:id="rId32"/>
    <p:sldId id="295" r:id="rId33"/>
    <p:sldId id="296" r:id="rId34"/>
    <p:sldId id="297" r:id="rId35"/>
    <p:sldId id="298" r:id="rId36"/>
    <p:sldId id="299" r:id="rId37"/>
    <p:sldId id="290" r:id="rId38"/>
    <p:sldId id="293" r:id="rId39"/>
    <p:sldId id="294" r:id="rId40"/>
    <p:sldId id="317" r:id="rId41"/>
    <p:sldId id="318" r:id="rId42"/>
    <p:sldId id="319" r:id="rId43"/>
    <p:sldId id="320" r:id="rId44"/>
    <p:sldId id="321" r:id="rId45"/>
    <p:sldId id="322" r:id="rId46"/>
    <p:sldId id="258" r:id="rId47"/>
    <p:sldId id="259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0" autoAdjust="0"/>
    <p:restoredTop sz="94077" autoAdjust="0"/>
  </p:normalViewPr>
  <p:slideViewPr>
    <p:cSldViewPr>
      <p:cViewPr varScale="1">
        <p:scale>
          <a:sx n="71" d="100"/>
          <a:sy n="71" d="100"/>
        </p:scale>
        <p:origin x="-1704" y="-90"/>
      </p:cViewPr>
      <p:guideLst>
        <p:guide orient="horz" pos="4156"/>
        <p:guide orient="horz" pos="1071"/>
        <p:guide orient="horz" pos="2160"/>
        <p:guide orient="horz" pos="4020"/>
        <p:guide orient="horz" pos="1253"/>
        <p:guide orient="horz" pos="1162"/>
        <p:guide orient="horz" pos="2614"/>
        <p:guide pos="2880"/>
        <p:guide pos="158"/>
        <p:guide pos="5602"/>
        <p:guide pos="612"/>
        <p:guide pos="1610"/>
        <p:guide pos="5148"/>
        <p:guide pos="68"/>
      </p:guideLst>
    </p:cSldViewPr>
  </p:slideViewPr>
  <p:outlineViewPr>
    <p:cViewPr>
      <p:scale>
        <a:sx n="33" d="100"/>
        <a:sy n="33" d="100"/>
      </p:scale>
      <p:origin x="0" y="5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31AF8-8D8E-452A-ADA1-78E1E94FF56B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7F888-689E-4A26-8BCA-F3BBA7F11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91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469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251593E-E2AA-4D95-8104-F12900814D0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912B1390-630A-4AC4-8DFC-67AE2B98911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64E1EEC-F882-4B44-AE72-AFE852E5500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068EE33-9C4E-4C06-B0F8-9A5043FEF9F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481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FECCB48-97FE-40DA-BE56-984BA8C8061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36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E5403DE-5F36-4F32-88FF-DB95B3FE557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46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435144F-5BB8-4A28-AC20-8B629ED2C46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633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E19D811-734A-4D51-A4F0-4B36E474B2C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3A7909C-D6B6-4DBF-A3C0-49576007F5B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7C643F5E-88FB-4CB1-81A9-A6AD4086F37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EB9F9F46-9111-4F22-B170-068C6FBAC5C9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A30561C-232F-4795-8895-067B0E49653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굴림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3A30561C-232F-4795-8895-067B0E496536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87F888-689E-4A26-8BCA-F3BBA7F114D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91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726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55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87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1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72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95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0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6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0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862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75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CF7A5-AB7A-4922-816B-9FFE83888108}" type="datetimeFigureOut">
              <a:rPr lang="ko-KR" altLang="en-US" smtClean="0"/>
              <a:t>2019-06-17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93A18-9FE8-459D-AEE6-2DD965902D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379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microsoft.com/office/2007/relationships/hdphoto" Target="../media/hdphoto3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Relationship Id="rId9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7.png"/><Relationship Id="rId4" Type="http://schemas.microsoft.com/office/2007/relationships/hdphoto" Target="../media/hdphoto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36"/>
          <p:cNvCxnSpPr/>
          <p:nvPr/>
        </p:nvCxnSpPr>
        <p:spPr>
          <a:xfrm>
            <a:off x="251520" y="1700808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5150" y="2204864"/>
            <a:ext cx="5473700" cy="36001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51620" y="5981640"/>
            <a:ext cx="6840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 smtClean="0">
                <a:latin typeface="+mj-lt"/>
              </a:rPr>
              <a:t>5</a:t>
            </a:r>
            <a:r>
              <a:rPr lang="ko-KR" altLang="en-US" sz="2000" b="1" dirty="0" smtClean="0">
                <a:latin typeface="+mj-lt"/>
              </a:rPr>
              <a:t>조 </a:t>
            </a:r>
            <a:r>
              <a:rPr lang="en-US" altLang="ko-KR" sz="2000" b="1" dirty="0" smtClean="0">
                <a:latin typeface="+mj-lt"/>
              </a:rPr>
              <a:t>: </a:t>
            </a:r>
            <a:r>
              <a:rPr lang="ko-KR" altLang="en-US" sz="2000" b="1" dirty="0" smtClean="0">
                <a:latin typeface="+mj-lt"/>
              </a:rPr>
              <a:t>김성빈</a:t>
            </a:r>
            <a:r>
              <a:rPr lang="en-US" altLang="ko-KR" sz="2000" b="1" dirty="0">
                <a:latin typeface="+mj-lt"/>
              </a:rPr>
              <a:t>(</a:t>
            </a:r>
            <a:r>
              <a:rPr lang="ko-KR" altLang="en-US" sz="2000" b="1" dirty="0">
                <a:latin typeface="+mj-lt"/>
              </a:rPr>
              <a:t>팀장</a:t>
            </a:r>
            <a:r>
              <a:rPr lang="en-US" altLang="ko-KR" sz="2000" b="1" dirty="0" smtClean="0">
                <a:latin typeface="+mj-lt"/>
              </a:rPr>
              <a:t>) </a:t>
            </a:r>
            <a:r>
              <a:rPr lang="ko-KR" altLang="en-US" sz="2000" b="1" dirty="0" err="1" smtClean="0">
                <a:latin typeface="+mj-lt"/>
              </a:rPr>
              <a:t>구관현</a:t>
            </a:r>
            <a:r>
              <a:rPr lang="ko-KR" altLang="en-US" sz="2000" b="1" dirty="0" smtClean="0">
                <a:latin typeface="+mj-lt"/>
              </a:rPr>
              <a:t> 조명환 황대훈 김지연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0825" y="836712"/>
            <a:ext cx="8642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5400" b="1" dirty="0">
                <a:solidFill>
                  <a:srgbClr val="FFC000"/>
                </a:solidFill>
                <a:latin typeface="+mj-lt"/>
                <a:ea typeface="210 콤퓨타세탁 L"/>
                <a:cs typeface="Arial Unicode MS"/>
              </a:rPr>
              <a:t>Final </a:t>
            </a:r>
            <a:r>
              <a:rPr lang="en-US" altLang="ko-KR" sz="5400" b="1" dirty="0" smtClean="0">
                <a:solidFill>
                  <a:srgbClr val="FFC000"/>
                </a:solidFill>
                <a:latin typeface="+mj-lt"/>
                <a:ea typeface="210 콤퓨타세탁 L"/>
                <a:cs typeface="Arial Unicode MS"/>
              </a:rPr>
              <a:t>Project</a:t>
            </a:r>
            <a:r>
              <a:rPr lang="ko-KR" altLang="en-US" sz="5400" b="1" dirty="0" smtClean="0">
                <a:solidFill>
                  <a:srgbClr val="FFC000"/>
                </a:solidFill>
                <a:latin typeface="+mj-lt"/>
                <a:ea typeface="210 콤퓨타세탁 L"/>
                <a:cs typeface="Arial Unicode MS"/>
              </a:rPr>
              <a:t> </a:t>
            </a:r>
            <a:r>
              <a:rPr lang="en-US" altLang="ko-KR" sz="3300" b="1" spc="-200" dirty="0" smtClean="0">
                <a:latin typeface="+mj-lt"/>
                <a:ea typeface="210 콤퓨타세탁 L"/>
                <a:cs typeface="Arial Unicode MS"/>
              </a:rPr>
              <a:t>Smart Car </a:t>
            </a:r>
            <a:r>
              <a:rPr lang="ko-KR" altLang="en-US" sz="3300" b="1" spc="-200" dirty="0" smtClean="0">
                <a:latin typeface="+mj-lt"/>
                <a:ea typeface="210 콤퓨타세탁 L"/>
                <a:cs typeface="Arial Unicode MS"/>
              </a:rPr>
              <a:t>해킹</a:t>
            </a:r>
            <a:r>
              <a:rPr lang="en-US" altLang="ko-KR" sz="3300" b="1" spc="-200" dirty="0" smtClean="0">
                <a:latin typeface="+mj-lt"/>
                <a:ea typeface="210 콤퓨타세탁 L"/>
                <a:cs typeface="Arial Unicode MS"/>
              </a:rPr>
              <a:t>/</a:t>
            </a:r>
            <a:r>
              <a:rPr lang="ko-KR" altLang="en-US" sz="3300" b="1" spc="-200" dirty="0" smtClean="0">
                <a:latin typeface="+mj-lt"/>
                <a:ea typeface="210 콤퓨타세탁 L"/>
                <a:cs typeface="Arial Unicode MS"/>
              </a:rPr>
              <a:t>보안</a:t>
            </a:r>
            <a:r>
              <a:rPr lang="ko-KR" altLang="en-US" sz="3200" b="1" spc="-200" dirty="0" smtClean="0">
                <a:latin typeface="+mj-lt"/>
                <a:ea typeface="210 콤퓨타세탁 L"/>
                <a:cs typeface="Arial Unicode MS"/>
              </a:rPr>
              <a:t> </a:t>
            </a:r>
            <a:endParaRPr lang="ko-KR" altLang="en-US" sz="4400" b="1" dirty="0">
              <a:latin typeface="+mj-lt"/>
              <a:ea typeface="210 콤퓨타세탁 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94666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4.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개발 일정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Development Schedule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214060"/>
              </p:ext>
            </p:extLst>
          </p:nvPr>
        </p:nvGraphicFramePr>
        <p:xfrm>
          <a:off x="251518" y="1700213"/>
          <a:ext cx="8606107" cy="489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50"/>
                <a:gridCol w="910551"/>
                <a:gridCol w="910551"/>
                <a:gridCol w="910551"/>
                <a:gridCol w="910551"/>
                <a:gridCol w="910551"/>
                <a:gridCol w="910551"/>
                <a:gridCol w="910551"/>
              </a:tblGrid>
              <a:tr h="612180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~5/1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~5/10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~5/17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~5/24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~5/31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~6/7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~6/17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주제 기획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개발 환경 구축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err="1" smtClean="0">
                          <a:solidFill>
                            <a:schemeClr val="tx1"/>
                          </a:solidFill>
                        </a:rPr>
                        <a:t>스마트카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 기능 구현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웹 페이지 구현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smtClean="0">
                          <a:solidFill>
                            <a:schemeClr val="tx1"/>
                          </a:solidFill>
                        </a:rPr>
                        <a:t>취약점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취약점 보안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최종 점검 및 발표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>
          <a:xfrm>
            <a:off x="2555875" y="2429355"/>
            <a:ext cx="626180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53407" y="3042834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553406" y="3656313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55875" y="4269792"/>
            <a:ext cx="6261804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53405" y="5496750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55776" y="6110230"/>
            <a:ext cx="6261903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53404" y="4883271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53404" y="2429355"/>
            <a:ext cx="828328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81731" y="3042834"/>
            <a:ext cx="1833883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29944" y="6110230"/>
            <a:ext cx="1787735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304216" y="3656313"/>
            <a:ext cx="3436136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304216" y="4269792"/>
            <a:ext cx="3436135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122779" y="4883271"/>
            <a:ext cx="2694903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22779" y="5496750"/>
            <a:ext cx="2694900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5.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역할 분담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Division of Roles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42487"/>
              </p:ext>
            </p:extLst>
          </p:nvPr>
        </p:nvGraphicFramePr>
        <p:xfrm>
          <a:off x="239211" y="1700210"/>
          <a:ext cx="8653964" cy="489744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820621"/>
                <a:gridCol w="5833343"/>
              </a:tblGrid>
              <a:tr h="979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김성빈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Mobile Web </a:t>
                      </a: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개발</a:t>
                      </a:r>
                      <a:endParaRPr lang="en-US" altLang="ko-KR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설계 및 구현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794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김지연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/>
                        <a:t>Mobile Web </a:t>
                      </a:r>
                      <a:r>
                        <a:rPr lang="ko-KR" altLang="en-US" sz="1800" b="1" dirty="0" smtClean="0"/>
                        <a:t>개발</a:t>
                      </a:r>
                      <a:endParaRPr lang="en-US" altLang="ko-KR" sz="18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/>
                        <a:t>DB </a:t>
                      </a:r>
                      <a:r>
                        <a:rPr lang="ko-KR" altLang="en-US" sz="1800" b="1" dirty="0" smtClean="0"/>
                        <a:t>설계 및 구현</a:t>
                      </a:r>
                      <a:endParaRPr lang="en-US" altLang="ko-KR" sz="18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9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황대훈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Car </a:t>
                      </a: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lang="en-US" altLang="ko-KR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취약점 분석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943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조명환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Smart Car </a:t>
                      </a: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lang="en-US" altLang="ko-KR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취약점 분석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797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구관현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핵심 알고리즘 개발</a:t>
                      </a:r>
                      <a:endParaRPr lang="en-US" altLang="ko-KR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보안 취약점 분석</a:t>
                      </a:r>
                      <a:endParaRPr lang="en-US" altLang="ko-KR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프로젝트 관리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72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구현 기능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(Smart Car)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Function Implementation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213"/>
            <a:ext cx="7200850" cy="48974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3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구현 기능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(Mobile Web – 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signup)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Function Implementation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6935" y="1700808"/>
            <a:ext cx="1800000" cy="44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kkh75\Desktop\KakaoTalk_20190614_1403373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766" y="1700808"/>
            <a:ext cx="1800000" cy="4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kkh75\Desktop\KakaoTalk_20190614_1403371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350" y="1700808"/>
            <a:ext cx="1800000" cy="455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kkh75\Desktop\KakaoTalk_20190614_14063128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1800000" cy="362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8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구현 기능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(Mobile Web – login)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Function Implementation</a:t>
            </a:r>
          </a:p>
        </p:txBody>
      </p:sp>
      <p:pic>
        <p:nvPicPr>
          <p:cNvPr id="7" name="그림 6"/>
          <p:cNvPicPr/>
          <p:nvPr/>
        </p:nvPicPr>
        <p:blipFill>
          <a:blip r:embed="rId3"/>
          <a:stretch/>
        </p:blipFill>
        <p:spPr>
          <a:xfrm>
            <a:off x="251520" y="1700808"/>
            <a:ext cx="2736000" cy="3960000"/>
          </a:xfrm>
          <a:prstGeom prst="rect">
            <a:avLst/>
          </a:prstGeom>
          <a:ln>
            <a:noFill/>
          </a:ln>
        </p:spPr>
      </p:pic>
      <p:pic>
        <p:nvPicPr>
          <p:cNvPr id="8" name="그림 7"/>
          <p:cNvPicPr/>
          <p:nvPr/>
        </p:nvPicPr>
        <p:blipFill>
          <a:blip r:embed="rId4"/>
          <a:stretch/>
        </p:blipFill>
        <p:spPr>
          <a:xfrm>
            <a:off x="3198225" y="1700808"/>
            <a:ext cx="2736000" cy="3960000"/>
          </a:xfrm>
          <a:prstGeom prst="rect">
            <a:avLst/>
          </a:prstGeom>
          <a:ln>
            <a:noFill/>
          </a:ln>
        </p:spPr>
      </p:pic>
      <p:pic>
        <p:nvPicPr>
          <p:cNvPr id="9" name="그림 8"/>
          <p:cNvPicPr/>
          <p:nvPr/>
        </p:nvPicPr>
        <p:blipFill>
          <a:blip r:embed="rId5"/>
          <a:stretch/>
        </p:blipFill>
        <p:spPr>
          <a:xfrm>
            <a:off x="6144930" y="1700808"/>
            <a:ext cx="2736000" cy="396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5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구현 기능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(Mobile Web – index)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Function Implementation</a:t>
            </a:r>
          </a:p>
        </p:txBody>
      </p:sp>
      <p:pic>
        <p:nvPicPr>
          <p:cNvPr id="7" name="그림 6"/>
          <p:cNvPicPr/>
          <p:nvPr/>
        </p:nvPicPr>
        <p:blipFill>
          <a:blip r:embed="rId3"/>
          <a:stretch/>
        </p:blipFill>
        <p:spPr>
          <a:xfrm>
            <a:off x="2788254" y="1620091"/>
            <a:ext cx="3556080" cy="49775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605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Function Implementation</a:t>
            </a:r>
          </a:p>
        </p:txBody>
      </p:sp>
      <p:pic>
        <p:nvPicPr>
          <p:cNvPr id="1031" name="Picture 7" descr="C:\Users\kkh75\Desktop\KakaoTalk_20190617_12041747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48" y="1700807"/>
            <a:ext cx="2746551" cy="48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kkh75\Desktop\KakaoTalk_20190617_12041759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7"/>
            <a:ext cx="2746551" cy="48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kkh75\Desktop\KakaoTalk_20190617_12001055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776" y="1700807"/>
            <a:ext cx="2746551" cy="48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구현 기능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(Mobile Web – 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board)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48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구현 기능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(Mobile Web – board)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Function Implementation</a:t>
            </a:r>
          </a:p>
        </p:txBody>
      </p:sp>
      <p:pic>
        <p:nvPicPr>
          <p:cNvPr id="12" name="Picture 3" descr="C:\Users\kkh75\Desktop\KakaoTalk_20190617_12001068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2746551" cy="48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kkh75\Desktop\KakaoTalk_20190617_12001079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375" y="1700808"/>
            <a:ext cx="2746551" cy="48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kkh75\Desktop\KakaoTalk_20190617_12001090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229" y="1700808"/>
            <a:ext cx="2746551" cy="488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04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Function Implementation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208" y="1700808"/>
            <a:ext cx="3393925" cy="488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구현 기능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(Mobile Web – admin)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806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1694815"/>
            <a:ext cx="8640000" cy="497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Function Implementation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구현 기능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(Mobile Web – admin)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7395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오각형 13"/>
          <p:cNvSpPr/>
          <p:nvPr/>
        </p:nvSpPr>
        <p:spPr>
          <a:xfrm rot="5400000">
            <a:off x="203985" y="452199"/>
            <a:ext cx="1310633" cy="927533"/>
          </a:xfrm>
          <a:prstGeom prst="homePlate">
            <a:avLst>
              <a:gd name="adj" fmla="val 50000"/>
            </a:avLst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779" y="260648"/>
            <a:ext cx="3249303" cy="11430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4800" b="1" dirty="0"/>
              <a:t>목차</a:t>
            </a:r>
            <a:endParaRPr lang="en-US" altLang="ko-KR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844825"/>
            <a:ext cx="8640960" cy="459734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200" b="1" dirty="0" smtClean="0">
                <a:ea typeface="+mj-ea"/>
              </a:rPr>
              <a:t>프로젝트 목표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200" b="1" dirty="0" smtClean="0">
                <a:ea typeface="+mj-ea"/>
              </a:rPr>
              <a:t>시스템 구조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200" b="1" dirty="0" smtClean="0">
                <a:ea typeface="+mj-ea"/>
              </a:rPr>
              <a:t>개발 환경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200" b="1" dirty="0" smtClean="0">
                <a:ea typeface="+mj-ea"/>
              </a:rPr>
              <a:t>개발 일정</a:t>
            </a:r>
            <a:endParaRPr lang="en-US" altLang="ko-KR" sz="2200" b="1" dirty="0" smtClean="0"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200" b="1" dirty="0" smtClean="0">
                <a:ea typeface="+mj-ea"/>
              </a:rPr>
              <a:t>역할 분담</a:t>
            </a:r>
            <a:endParaRPr lang="en-US" altLang="ko-KR" sz="2200" b="1" dirty="0" smtClean="0"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200" b="1" dirty="0" smtClean="0">
                <a:ea typeface="+mj-ea"/>
              </a:rPr>
              <a:t>구현 기능</a:t>
            </a:r>
            <a:endParaRPr lang="en-US" altLang="ko-KR" sz="2200" b="1" dirty="0" smtClean="0"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200" b="1" dirty="0" smtClean="0">
                <a:ea typeface="+mj-ea"/>
              </a:rPr>
              <a:t>취약점 분석 및 보안요소</a:t>
            </a:r>
            <a:endParaRPr lang="en-US" altLang="ko-KR" sz="2200" b="1" dirty="0" smtClean="0"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200" b="1" dirty="0" smtClean="0">
                <a:ea typeface="+mj-ea"/>
              </a:rPr>
              <a:t>개선사항</a:t>
            </a:r>
            <a:endParaRPr lang="en-US" altLang="ko-KR" sz="2200" b="1" dirty="0" smtClean="0"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200" b="1" dirty="0" smtClean="0">
                <a:ea typeface="+mj-ea"/>
              </a:rPr>
              <a:t>Q&amp;A</a:t>
            </a:r>
            <a:endParaRPr lang="en-US" altLang="ko-KR" sz="2200" b="1" dirty="0">
              <a:ea typeface="+mj-ea"/>
            </a:endParaRPr>
          </a:p>
        </p:txBody>
      </p:sp>
      <p:cxnSp>
        <p:nvCxnSpPr>
          <p:cNvPr id="15" name="직선 연결선 36"/>
          <p:cNvCxnSpPr/>
          <p:nvPr/>
        </p:nvCxnSpPr>
        <p:spPr>
          <a:xfrm>
            <a:off x="251520" y="1700808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176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Function Implementation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1700808"/>
            <a:ext cx="8640000" cy="32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구현 기능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(Mobile Web – admin)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385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구현 기능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(Mobile Web – admin)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Function Implementation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80" y="1700808"/>
            <a:ext cx="8640000" cy="32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85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7.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해킹 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/ 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보안 계획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Hacking </a:t>
            </a:r>
            <a:r>
              <a:rPr lang="en-US" altLang="ko-KR" dirty="0">
                <a:solidFill>
                  <a:schemeClr val="bg1"/>
                </a:solidFill>
              </a:rPr>
              <a:t>/ S</a:t>
            </a:r>
            <a:r>
              <a:rPr lang="en-US" altLang="ko-KR" dirty="0" smtClean="0">
                <a:solidFill>
                  <a:schemeClr val="bg1"/>
                </a:solidFill>
              </a:rPr>
              <a:t>ecurity Plan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1700808"/>
            <a:ext cx="8640960" cy="34163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2400" b="1" dirty="0">
                <a:latin typeface="+mj-ea"/>
              </a:rPr>
              <a:t>SQL Injection</a:t>
            </a:r>
            <a:endParaRPr lang="en-US" altLang="ko-KR" sz="2400" b="1" dirty="0" smtClean="0">
              <a:latin typeface="+mj-ea"/>
            </a:endParaRPr>
          </a:p>
          <a:p>
            <a:pPr marL="514350" indent="-514350" algn="just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2400" b="1" dirty="0" smtClean="0">
                <a:latin typeface="+mj-ea"/>
              </a:rPr>
              <a:t>Brute Force Attack(Dictionary Attack</a:t>
            </a:r>
            <a:r>
              <a:rPr lang="en-US" altLang="ko-KR" sz="2400" b="1" dirty="0">
                <a:latin typeface="+mj-ea"/>
              </a:rPr>
              <a:t>)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latin typeface="+mj-ea"/>
                <a:ea typeface="+mj-ea"/>
              </a:rPr>
              <a:t>PHP Code</a:t>
            </a:r>
            <a:r>
              <a:rPr lang="ko-KR" altLang="en-US" sz="2400" b="1" dirty="0" smtClean="0">
                <a:latin typeface="+mj-ea"/>
                <a:ea typeface="+mj-ea"/>
              </a:rPr>
              <a:t> </a:t>
            </a:r>
            <a:r>
              <a:rPr lang="en-US" altLang="ko-KR" sz="2400" b="1" dirty="0" smtClean="0">
                <a:latin typeface="+mj-ea"/>
                <a:ea typeface="+mj-ea"/>
              </a:rPr>
              <a:t>Injection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latin typeface="+mj-ea"/>
                <a:ea typeface="+mj-ea"/>
              </a:rPr>
              <a:t>AP Attack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err="1" smtClean="0">
                <a:latin typeface="+mj-ea"/>
                <a:ea typeface="+mj-ea"/>
              </a:rPr>
              <a:t>DDoS</a:t>
            </a:r>
            <a:r>
              <a:rPr lang="en-US" altLang="ko-KR" sz="2400" b="1" dirty="0" smtClean="0">
                <a:latin typeface="+mj-ea"/>
                <a:ea typeface="+mj-ea"/>
              </a:rPr>
              <a:t> Attack</a:t>
            </a:r>
            <a:endParaRPr lang="en-US" altLang="ko-KR" b="1" dirty="0">
              <a:latin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latin typeface="+mj-ea"/>
                <a:ea typeface="+mj-ea"/>
              </a:rPr>
              <a:t>Sniffing / spoofing</a:t>
            </a:r>
          </a:p>
        </p:txBody>
      </p:sp>
    </p:spTree>
    <p:extLst>
      <p:ext uri="{BB962C8B-B14F-4D97-AF65-F5344CB8AC3E}">
        <p14:creationId xmlns:p14="http://schemas.microsoft.com/office/powerpoint/2010/main" val="36834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7-1 SQL Injection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SQL Injection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71600" y="1988840"/>
            <a:ext cx="7192174" cy="4383862"/>
            <a:chOff x="971600" y="1988840"/>
            <a:chExt cx="7192174" cy="4383862"/>
          </a:xfrm>
        </p:grpSpPr>
        <p:grpSp>
          <p:nvGrpSpPr>
            <p:cNvPr id="2" name="그룹 1"/>
            <p:cNvGrpSpPr/>
            <p:nvPr/>
          </p:nvGrpSpPr>
          <p:grpSpPr>
            <a:xfrm>
              <a:off x="3846451" y="4555410"/>
              <a:ext cx="1440000" cy="1817292"/>
              <a:chOff x="3846451" y="4555410"/>
              <a:chExt cx="1440000" cy="181729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931662" y="6003370"/>
                <a:ext cx="1269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Burp Suite</a:t>
                </a:r>
                <a:endParaRPr lang="en-US" altLang="ko-KR" dirty="0"/>
              </a:p>
            </p:txBody>
          </p:sp>
          <p:pic>
            <p:nvPicPr>
              <p:cNvPr id="20" name="Picture 2" descr="ê´ë ¨ ì´ë¯¸ì§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6451" y="4555410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971600" y="1988840"/>
              <a:ext cx="1440000" cy="1440000"/>
              <a:chOff x="971600" y="1988840"/>
              <a:chExt cx="1440000" cy="1440000"/>
            </a:xfrm>
          </p:grpSpPr>
          <p:pic>
            <p:nvPicPr>
              <p:cNvPr id="22" name="Picture 8" descr="php ic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1988840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451622" y="2276872"/>
                <a:ext cx="744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index</a:t>
                </a:r>
                <a:endParaRPr lang="ko-KR" altLang="en-US" dirty="0"/>
              </a:p>
            </p:txBody>
          </p:sp>
        </p:grpSp>
        <p:cxnSp>
          <p:nvCxnSpPr>
            <p:cNvPr id="24" name="직선 화살표 연결선 23"/>
            <p:cNvCxnSpPr/>
            <p:nvPr/>
          </p:nvCxnSpPr>
          <p:spPr>
            <a:xfrm>
              <a:off x="2411600" y="2780928"/>
              <a:ext cx="4312174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20" idx="0"/>
            </p:cNvCxnSpPr>
            <p:nvPr/>
          </p:nvCxnSpPr>
          <p:spPr>
            <a:xfrm flipV="1">
              <a:off x="4566451" y="2924944"/>
              <a:ext cx="0" cy="163046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2411600" y="2636912"/>
              <a:ext cx="4312174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411600" y="2276872"/>
              <a:ext cx="1716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Request(POST)</a:t>
              </a:r>
              <a:endParaRPr lang="en-US" altLang="ko-KR" dirty="0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50632" y="2780928"/>
              <a:ext cx="1173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Response</a:t>
              </a:r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72147" y="3501008"/>
              <a:ext cx="1027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user_id</a:t>
              </a:r>
              <a:endParaRPr lang="en-US" altLang="ko-KR" dirty="0" smtClean="0"/>
            </a:p>
            <a:p>
              <a:r>
                <a:rPr lang="en-US" altLang="ko-KR" dirty="0" err="1" smtClean="0"/>
                <a:t>user_pw</a:t>
              </a:r>
              <a:endParaRPr lang="en-US" altLang="ko-KR" dirty="0" smtClean="0"/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723774" y="1988840"/>
              <a:ext cx="1440000" cy="1440000"/>
              <a:chOff x="6723774" y="1988840"/>
              <a:chExt cx="1440000" cy="1440000"/>
            </a:xfrm>
          </p:grpSpPr>
          <p:pic>
            <p:nvPicPr>
              <p:cNvPr id="31" name="Picture 8" descr="php ic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3774" y="1988840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7186741" y="2276872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main</a:t>
                </a:r>
                <a:endParaRPr lang="ko-KR" altLang="en-US" dirty="0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324732" y="4952245"/>
              <a:ext cx="25474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패킷을</a:t>
              </a:r>
              <a:r>
                <a:rPr lang="ko-KR" altLang="en-US" dirty="0" smtClean="0"/>
                <a:t> 가로채어</a:t>
              </a:r>
              <a:endParaRPr lang="en-US" altLang="ko-KR" dirty="0" smtClean="0"/>
            </a:p>
            <a:p>
              <a:r>
                <a:rPr lang="en-US" altLang="ko-KR" dirty="0" err="1" smtClean="0"/>
                <a:t>DataBase</a:t>
              </a:r>
              <a:r>
                <a:rPr lang="en-US" altLang="ko-KR" dirty="0" smtClean="0"/>
                <a:t> </a:t>
              </a:r>
              <a:r>
                <a:rPr lang="ko-KR" altLang="en-US" dirty="0" smtClean="0"/>
                <a:t>안 정보 획득</a:t>
              </a:r>
              <a:endParaRPr lang="en-US" altLang="ko-KR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82418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238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-1 SQL Injection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SQL Injection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1" y="4740587"/>
            <a:ext cx="71921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Unescape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문자열을 </a:t>
            </a:r>
            <a:r>
              <a:rPr lang="en-US" altLang="ko-KR" sz="2000" dirty="0" smtClean="0"/>
              <a:t>Escape</a:t>
            </a:r>
            <a:r>
              <a:rPr lang="ko-KR" altLang="en-US" sz="2000" dirty="0" smtClean="0"/>
              <a:t>하여 </a:t>
            </a:r>
            <a:r>
              <a:rPr lang="en-US" altLang="ko-KR" sz="2000" dirty="0" smtClean="0"/>
              <a:t>MySQL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쿼리문을</a:t>
            </a:r>
            <a:r>
              <a:rPr lang="ko-KR" altLang="en-US" sz="2000" dirty="0" smtClean="0"/>
              <a:t> 안전하게 질의할 수 있도록 한다</a:t>
            </a:r>
            <a:r>
              <a:rPr lang="en-US" altLang="ko-KR" sz="2000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altLang="ko-KR" sz="2000" dirty="0" smtClean="0"/>
          </a:p>
          <a:p>
            <a:r>
              <a:rPr lang="en-US" altLang="ko-KR" sz="2000" dirty="0" smtClean="0"/>
              <a:t>\x00, \n, \r, \, ‘, \x1a</a:t>
            </a:r>
            <a:r>
              <a:rPr lang="ko-KR" altLang="en-US" sz="2000" dirty="0" smtClean="0"/>
              <a:t>에 해당하는 문자열을 발견하면 백슬래시를 붙여 치환한다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0" name="아래쪽 화살표 39"/>
          <p:cNvSpPr/>
          <p:nvPr/>
        </p:nvSpPr>
        <p:spPr>
          <a:xfrm>
            <a:off x="1814947" y="2589194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51520" y="4129916"/>
            <a:ext cx="4520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mysqli_real_escape_string</a:t>
            </a:r>
            <a:endParaRPr lang="en-US" altLang="ko-KR" sz="2400" b="1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36404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6372360" y="1989000"/>
            <a:ext cx="1791414" cy="1943896"/>
            <a:chOff x="6372360" y="1989000"/>
            <a:chExt cx="1791414" cy="1943896"/>
          </a:xfrm>
        </p:grpSpPr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23774" y="1989000"/>
              <a:ext cx="1440000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8" descr="php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3333" y1="54222" x2="15556" y2="79111"/>
                          <a14:foregroundMark x1="14222" y1="68444" x2="75556" y2="63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360" y="2492896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17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-1 SQL Injection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SQL Injection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1814947" y="2589194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1814947" y="3836758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71601" y="5661248"/>
            <a:ext cx="7192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문자형이 아닌 </a:t>
            </a:r>
            <a:r>
              <a:rPr lang="ko-KR" altLang="en-US" sz="2000" dirty="0" err="1" smtClean="0"/>
              <a:t>숫자형으로</a:t>
            </a:r>
            <a:r>
              <a:rPr lang="ko-KR" altLang="en-US" sz="2000" dirty="0" smtClean="0"/>
              <a:t> 입력 받을 경우 </a:t>
            </a:r>
            <a:r>
              <a:rPr lang="en-US" altLang="ko-KR" sz="2000" dirty="0" err="1" smtClean="0"/>
              <a:t>mysql_real_escape_string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함수를 우회</a:t>
            </a:r>
            <a:r>
              <a:rPr lang="ko-KR" altLang="en-US" sz="2000" dirty="0"/>
              <a:t>해</a:t>
            </a:r>
            <a:r>
              <a:rPr lang="ko-KR" altLang="en-US" sz="2000" dirty="0" smtClean="0"/>
              <a:t> 데이터 추출을 방지</a:t>
            </a:r>
            <a:endParaRPr lang="en-US" altLang="ko-KR" sz="2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51520" y="5066020"/>
            <a:ext cx="2155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stripslashes</a:t>
            </a:r>
            <a:endParaRPr lang="en-US" altLang="ko-KR" sz="2400" b="1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472347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236404"/>
            <a:ext cx="276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88840"/>
            <a:ext cx="2381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372360" y="1989000"/>
            <a:ext cx="1791414" cy="1943896"/>
            <a:chOff x="6372360" y="1989000"/>
            <a:chExt cx="1791414" cy="1943896"/>
          </a:xfrm>
        </p:grpSpPr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23774" y="1989000"/>
              <a:ext cx="1440000" cy="14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8" descr="php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333" y1="54222" x2="15556" y2="79111"/>
                          <a14:foregroundMark x1="14222" y1="68444" x2="75556" y2="63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360" y="2492896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62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+mj-ea"/>
              </a:rPr>
              <a:t>7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</a:rPr>
              <a:t>-2 </a:t>
            </a:r>
            <a:r>
              <a:rPr lang="en-US" altLang="ko-KR" sz="2600" b="1" dirty="0">
                <a:solidFill>
                  <a:schemeClr val="tx1"/>
                </a:solidFill>
                <a:latin typeface="+mj-ea"/>
              </a:rPr>
              <a:t>PHP Code Injection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chemeClr val="bg1"/>
                </a:solidFill>
              </a:rPr>
              <a:t>PHP Code Injection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60145" y="1988840"/>
            <a:ext cx="7912255" cy="4380765"/>
            <a:chOff x="260145" y="1988840"/>
            <a:chExt cx="7912255" cy="4380765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535288"/>
              <a:ext cx="4619625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980226" y="5046166"/>
              <a:ext cx="719217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/>
                <a:t>값으로 들어가는 </a:t>
              </a:r>
              <a:r>
                <a:rPr lang="en-US" altLang="ko-KR" sz="2000" dirty="0"/>
                <a:t>message </a:t>
              </a:r>
              <a:r>
                <a:rPr lang="ko-KR" altLang="en-US" sz="2000" dirty="0"/>
                <a:t>변수를 검증한다</a:t>
              </a:r>
              <a:r>
                <a:rPr lang="en-US" altLang="ko-KR" sz="2000" dirty="0"/>
                <a:t>.</a:t>
              </a:r>
            </a:p>
            <a:p>
              <a:r>
                <a:rPr lang="ko-KR" altLang="en-US" sz="2000" dirty="0"/>
                <a:t>악의적인 코드를 입력하더라도 </a:t>
              </a:r>
              <a:r>
                <a:rPr lang="ko-KR" altLang="en-US" sz="2000" dirty="0" err="1"/>
                <a:t>필터링</a:t>
              </a:r>
              <a:r>
                <a:rPr lang="ko-KR" altLang="en-US" sz="2000" dirty="0"/>
                <a:t> 되어 동작하지 않는다</a:t>
              </a:r>
              <a:r>
                <a:rPr lang="en-US" altLang="ko-KR" sz="2000" dirty="0"/>
                <a:t>.</a:t>
              </a:r>
            </a:p>
            <a:p>
              <a:pPr marL="285750" indent="-285750">
                <a:buFont typeface="Arial" pitchFamily="34" charset="0"/>
                <a:buChar char="•"/>
              </a:pPr>
              <a:endParaRPr lang="en-US" altLang="ko-KR" sz="2000" dirty="0" smtClean="0"/>
            </a:p>
            <a:p>
              <a:r>
                <a:rPr lang="en-US" altLang="ko-KR" sz="2000" dirty="0" smtClean="0"/>
                <a:t>&amp;, “”, ‘’, &lt;, &gt; </a:t>
              </a:r>
              <a:r>
                <a:rPr lang="ko-KR" altLang="en-US" sz="2000" dirty="0" smtClean="0"/>
                <a:t>을 </a:t>
              </a:r>
              <a:r>
                <a:rPr lang="en-US" altLang="ko-KR" sz="2000" dirty="0" smtClean="0"/>
                <a:t>HTML </a:t>
              </a:r>
              <a:r>
                <a:rPr lang="ko-KR" altLang="en-US" sz="2000" dirty="0" err="1" smtClean="0"/>
                <a:t>엔티티로</a:t>
              </a:r>
              <a:r>
                <a:rPr lang="ko-KR" altLang="en-US" sz="2000" dirty="0" smtClean="0"/>
                <a:t> 변환한다</a:t>
              </a:r>
              <a:r>
                <a:rPr lang="en-US" altLang="ko-KR" sz="2000" dirty="0" smtClean="0"/>
                <a:t>.</a:t>
              </a:r>
            </a:p>
          </p:txBody>
        </p:sp>
        <p:sp>
          <p:nvSpPr>
            <p:cNvPr id="40" name="아래쪽 화살표 39"/>
            <p:cNvSpPr/>
            <p:nvPr/>
          </p:nvSpPr>
          <p:spPr>
            <a:xfrm>
              <a:off x="1814947" y="2738636"/>
              <a:ext cx="504056" cy="50405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0145" y="4435495"/>
              <a:ext cx="2852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 err="1"/>
                <a:t>htmlspecialchar</a:t>
              </a:r>
              <a:endParaRPr lang="en-US" altLang="ko-KR" sz="2400" b="1" dirty="0"/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6372360" y="1989000"/>
              <a:ext cx="1788317" cy="1943896"/>
              <a:chOff x="6372360" y="1989000"/>
              <a:chExt cx="1788317" cy="1943896"/>
            </a:xfrm>
          </p:grpSpPr>
          <p:pic>
            <p:nvPicPr>
              <p:cNvPr id="21" name="Picture 2" descr="Computer Ubuntu Icon Claire Monitor Iconset Prasilart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720678" y="1989000"/>
                <a:ext cx="1439999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8" descr="php ic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100000">
                            <a14:foregroundMark x1="13333" y1="54222" x2="15556" y2="79111"/>
                            <a14:foregroundMark x1="14222" y1="68444" x2="75556" y2="635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2360" y="2492896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988840"/>
              <a:ext cx="2286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767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7-3 </a:t>
            </a:r>
            <a:r>
              <a:rPr lang="en-US" altLang="ko-KR" sz="2800" b="1" dirty="0">
                <a:latin typeface="+mj-ea"/>
              </a:rPr>
              <a:t>Brute Force Attack(Dictionary Attack)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latin typeface="+mj-ea"/>
              </a:rPr>
              <a:t>Brute </a:t>
            </a:r>
            <a:r>
              <a:rPr lang="en-US" altLang="ko-KR" dirty="0">
                <a:latin typeface="+mj-ea"/>
              </a:rPr>
              <a:t>Force Attack(Dictionary Attack)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71600" y="1988840"/>
            <a:ext cx="7192174" cy="4383862"/>
            <a:chOff x="971600" y="1988840"/>
            <a:chExt cx="7192174" cy="4383862"/>
          </a:xfrm>
        </p:grpSpPr>
        <p:grpSp>
          <p:nvGrpSpPr>
            <p:cNvPr id="7" name="그룹 6"/>
            <p:cNvGrpSpPr/>
            <p:nvPr/>
          </p:nvGrpSpPr>
          <p:grpSpPr>
            <a:xfrm>
              <a:off x="3846451" y="4555410"/>
              <a:ext cx="1440000" cy="1817292"/>
              <a:chOff x="3846451" y="4555410"/>
              <a:chExt cx="1440000" cy="181729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931662" y="6003370"/>
                <a:ext cx="1269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Burp Suite</a:t>
                </a:r>
                <a:endParaRPr lang="en-US" altLang="ko-KR" dirty="0"/>
              </a:p>
            </p:txBody>
          </p:sp>
          <p:pic>
            <p:nvPicPr>
              <p:cNvPr id="1026" name="Picture 2" descr="ê´ë ¨ ì´ë¯¸ì§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6451" y="4555410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그룹 28"/>
            <p:cNvGrpSpPr/>
            <p:nvPr/>
          </p:nvGrpSpPr>
          <p:grpSpPr>
            <a:xfrm>
              <a:off x="971600" y="1988840"/>
              <a:ext cx="1440000" cy="1440000"/>
              <a:chOff x="971600" y="1988840"/>
              <a:chExt cx="1440000" cy="1440000"/>
            </a:xfrm>
          </p:grpSpPr>
          <p:pic>
            <p:nvPicPr>
              <p:cNvPr id="1032" name="Picture 8" descr="php ic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1988840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1451622" y="2276872"/>
                <a:ext cx="744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index</a:t>
                </a:r>
                <a:endParaRPr lang="ko-KR" altLang="en-US" dirty="0"/>
              </a:p>
            </p:txBody>
          </p:sp>
        </p:grpSp>
        <p:cxnSp>
          <p:nvCxnSpPr>
            <p:cNvPr id="10" name="직선 화살표 연결선 9"/>
            <p:cNvCxnSpPr/>
            <p:nvPr/>
          </p:nvCxnSpPr>
          <p:spPr>
            <a:xfrm>
              <a:off x="2411600" y="2780928"/>
              <a:ext cx="4312174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1026" idx="0"/>
            </p:cNvCxnSpPr>
            <p:nvPr/>
          </p:nvCxnSpPr>
          <p:spPr>
            <a:xfrm flipV="1">
              <a:off x="4566451" y="2924944"/>
              <a:ext cx="0" cy="163046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2411600" y="2636912"/>
              <a:ext cx="4312174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411600" y="2276872"/>
              <a:ext cx="17165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Request(POST)</a:t>
              </a:r>
              <a:endParaRPr lang="en-US" altLang="ko-KR" dirty="0" smtClean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50632" y="2780928"/>
              <a:ext cx="1173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Response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72147" y="3501008"/>
              <a:ext cx="1027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user_id</a:t>
              </a:r>
              <a:endParaRPr lang="en-US" altLang="ko-KR" dirty="0" smtClean="0"/>
            </a:p>
            <a:p>
              <a:r>
                <a:rPr lang="en-US" altLang="ko-KR" dirty="0" err="1" smtClean="0"/>
                <a:t>user_pw</a:t>
              </a:r>
              <a:endParaRPr lang="en-US" altLang="ko-KR" dirty="0" smtClean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6723774" y="1988840"/>
              <a:ext cx="1440000" cy="1440000"/>
              <a:chOff x="6723774" y="1988840"/>
              <a:chExt cx="1440000" cy="1440000"/>
            </a:xfrm>
          </p:grpSpPr>
          <p:pic>
            <p:nvPicPr>
              <p:cNvPr id="33" name="Picture 8" descr="php icon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3774" y="1988840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7186741" y="2276872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main</a:t>
                </a:r>
                <a:endParaRPr lang="ko-KR" altLang="en-US" dirty="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324732" y="4813745"/>
              <a:ext cx="211904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/>
                <a:t>패킷을</a:t>
              </a:r>
              <a:r>
                <a:rPr lang="ko-KR" altLang="en-US" dirty="0" smtClean="0"/>
                <a:t> 가로채어</a:t>
              </a:r>
              <a:endParaRPr lang="en-US" altLang="ko-KR" dirty="0" smtClean="0"/>
            </a:p>
            <a:p>
              <a:r>
                <a:rPr lang="en-US" altLang="ko-KR" dirty="0" smtClean="0"/>
                <a:t>Brute Force Attack</a:t>
              </a:r>
            </a:p>
            <a:p>
              <a:r>
                <a:rPr lang="en-US" altLang="ko-KR" dirty="0" smtClean="0"/>
                <a:t>Dictionary Attack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166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7-3 </a:t>
            </a:r>
            <a:r>
              <a:rPr lang="en-US" altLang="ko-KR" sz="2800" b="1" dirty="0">
                <a:latin typeface="+mj-ea"/>
              </a:rPr>
              <a:t>Brute Force Attack(Dictionary Attack)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latin typeface="+mj-ea"/>
              </a:rPr>
              <a:t>Brute </a:t>
            </a:r>
            <a:r>
              <a:rPr lang="en-US" altLang="ko-KR" dirty="0">
                <a:latin typeface="+mj-ea"/>
              </a:rPr>
              <a:t>Force Attack(Dictionary Attack)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1" y="1692182"/>
            <a:ext cx="7200900" cy="468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13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-3 </a:t>
            </a:r>
            <a:r>
              <a:rPr lang="en-US" altLang="ko-KR" sz="2800" b="1" dirty="0">
                <a:latin typeface="+mj-ea"/>
              </a:rPr>
              <a:t>Brute Force Attack(Dictionary Attack)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latin typeface="+mj-ea"/>
              </a:rPr>
              <a:t>Brute </a:t>
            </a:r>
            <a:r>
              <a:rPr lang="en-US" altLang="ko-KR" dirty="0">
                <a:latin typeface="+mj-ea"/>
              </a:rPr>
              <a:t>Force Attack(Dictionary Attack)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971600" y="1988840"/>
            <a:ext cx="1440000" cy="1440000"/>
            <a:chOff x="971600" y="1988840"/>
            <a:chExt cx="1440000" cy="1440000"/>
          </a:xfrm>
        </p:grpSpPr>
        <p:pic>
          <p:nvPicPr>
            <p:cNvPr id="34" name="Picture 8" descr="php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988840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416483" y="2276872"/>
              <a:ext cx="707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login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724398" y="1988840"/>
            <a:ext cx="1440000" cy="1440000"/>
            <a:chOff x="3772070" y="4932702"/>
            <a:chExt cx="1440000" cy="1440000"/>
          </a:xfrm>
        </p:grpSpPr>
        <p:pic>
          <p:nvPicPr>
            <p:cNvPr id="40" name="Picture 8" descr="php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2070" y="493270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200023" y="5220734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index</a:t>
              </a:r>
              <a:endParaRPr lang="ko-KR" altLang="en-US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388649" y="2844934"/>
            <a:ext cx="2358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Session </a:t>
            </a:r>
            <a:r>
              <a:rPr lang="ko-KR" altLang="en-US" dirty="0" smtClean="0"/>
              <a:t>정보 없을 시</a:t>
            </a:r>
            <a:endParaRPr lang="en-US" altLang="ko-KR" dirty="0"/>
          </a:p>
          <a:p>
            <a:pPr algn="ctr"/>
            <a:r>
              <a:rPr lang="en-US" altLang="ko-KR" dirty="0" smtClean="0"/>
              <a:t>login</a:t>
            </a:r>
            <a:r>
              <a:rPr lang="ko-KR" altLang="en-US" dirty="0" smtClean="0"/>
              <a:t>페이지 이동</a:t>
            </a:r>
            <a:endParaRPr lang="en-US" altLang="ko-KR" dirty="0" smtClean="0"/>
          </a:p>
        </p:txBody>
      </p:sp>
      <p:grpSp>
        <p:nvGrpSpPr>
          <p:cNvPr id="22" name="그룹 21"/>
          <p:cNvGrpSpPr/>
          <p:nvPr/>
        </p:nvGrpSpPr>
        <p:grpSpPr>
          <a:xfrm>
            <a:off x="3840650" y="4924834"/>
            <a:ext cx="1440000" cy="1440000"/>
            <a:chOff x="3772070" y="4978422"/>
            <a:chExt cx="1440000" cy="1440000"/>
          </a:xfrm>
        </p:grpSpPr>
        <p:pic>
          <p:nvPicPr>
            <p:cNvPr id="23" name="Picture 8" descr="php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2070" y="4978422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005713" y="5220734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postAjax</a:t>
              </a:r>
              <a:endParaRPr lang="ko-KR" altLang="en-US" dirty="0"/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>
            <a:off x="2411600" y="2780928"/>
            <a:ext cx="4312174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411600" y="2636912"/>
            <a:ext cx="4312174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47864" y="1990581"/>
            <a:ext cx="2358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Session </a:t>
            </a:r>
            <a:r>
              <a:rPr lang="ko-KR" altLang="en-US" dirty="0" smtClean="0"/>
              <a:t>정보 없을 시</a:t>
            </a:r>
            <a:endParaRPr lang="en-US" altLang="ko-KR" dirty="0"/>
          </a:p>
          <a:p>
            <a:pPr algn="ctr"/>
            <a:r>
              <a:rPr lang="en-US" altLang="ko-KR" dirty="0" smtClean="0"/>
              <a:t>login</a:t>
            </a:r>
            <a:r>
              <a:rPr lang="ko-KR" altLang="en-US" dirty="0" smtClean="0"/>
              <a:t>페이지 이동</a:t>
            </a:r>
            <a:endParaRPr lang="en-US" altLang="ko-KR" dirty="0" smtClean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195736" y="3428840"/>
            <a:ext cx="1878557" cy="1584336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333403" y="3284984"/>
            <a:ext cx="1950565" cy="163985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727742" y="4222829"/>
            <a:ext cx="1620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Id / password</a:t>
            </a:r>
          </a:p>
          <a:p>
            <a:pPr algn="ctr"/>
            <a:r>
              <a:rPr lang="ko-KR" altLang="en-US" dirty="0" smtClean="0"/>
              <a:t>입력 후 요청</a:t>
            </a:r>
            <a:endParaRPr lang="en-US" altLang="ko-KR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3356681" y="3923764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해당 결과값 전송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146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1.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프로젝트 목표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Project </a:t>
            </a:r>
            <a:r>
              <a:rPr lang="en-US" altLang="ko-KR" smtClean="0"/>
              <a:t>Goals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1700808"/>
            <a:ext cx="8640960" cy="410881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ko-KR" sz="2400" b="1" dirty="0" smtClean="0">
                <a:latin typeface="+mj-ea"/>
                <a:ea typeface="+mj-ea"/>
              </a:rPr>
              <a:t>Web</a:t>
            </a: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>
                <a:latin typeface="+mj-ea"/>
              </a:rPr>
              <a:t>Ubuntu</a:t>
            </a:r>
            <a:r>
              <a:rPr lang="ko-KR" altLang="en-US" b="1" dirty="0" smtClean="0">
                <a:latin typeface="+mj-ea"/>
              </a:rPr>
              <a:t>로 </a:t>
            </a:r>
            <a:r>
              <a:rPr lang="en-US" altLang="ko-KR" b="1" dirty="0" smtClean="0">
                <a:latin typeface="+mj-ea"/>
              </a:rPr>
              <a:t>Web Server</a:t>
            </a:r>
            <a:r>
              <a:rPr lang="ko-KR" altLang="en-US" b="1" dirty="0" smtClean="0">
                <a:latin typeface="+mj-ea"/>
              </a:rPr>
              <a:t> 구성</a:t>
            </a:r>
            <a:endParaRPr lang="en-US" altLang="ko-KR" b="1" dirty="0">
              <a:latin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>
                <a:latin typeface="+mj-ea"/>
              </a:rPr>
              <a:t>Mobile Web App</a:t>
            </a:r>
            <a:r>
              <a:rPr lang="ko-KR" altLang="en-US" b="1" dirty="0" smtClean="0">
                <a:latin typeface="+mj-ea"/>
              </a:rPr>
              <a:t>으로 </a:t>
            </a:r>
            <a:r>
              <a:rPr lang="en-US" altLang="ko-KR" b="1" dirty="0" smtClean="0">
                <a:latin typeface="+mj-ea"/>
              </a:rPr>
              <a:t>Camera</a:t>
            </a:r>
            <a:r>
              <a:rPr lang="ko-KR" altLang="en-US" b="1" dirty="0" smtClean="0">
                <a:latin typeface="+mj-ea"/>
              </a:rPr>
              <a:t>를 활용하여 </a:t>
            </a:r>
            <a:r>
              <a:rPr lang="en-US" altLang="ko-KR" b="1" dirty="0" smtClean="0">
                <a:latin typeface="+mj-ea"/>
              </a:rPr>
              <a:t>Smart Car </a:t>
            </a:r>
            <a:r>
              <a:rPr lang="ko-KR" altLang="en-US" b="1" dirty="0" smtClean="0">
                <a:latin typeface="+mj-ea"/>
              </a:rPr>
              <a:t>제어</a:t>
            </a:r>
            <a:endParaRPr lang="en-US" altLang="ko-KR" b="1" dirty="0">
              <a:latin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 smtClean="0">
                <a:latin typeface="+mj-ea"/>
              </a:rPr>
              <a:t>회원가입을 통한 로그인</a:t>
            </a:r>
            <a:endParaRPr lang="en-US" altLang="ko-KR" b="1" dirty="0" smtClean="0">
              <a:latin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 smtClean="0">
                <a:latin typeface="+mj-ea"/>
              </a:rPr>
              <a:t>문의 게시판</a:t>
            </a:r>
            <a:endParaRPr lang="en-US" altLang="ko-KR" b="1" dirty="0" smtClean="0">
              <a:latin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>
                <a:latin typeface="+mj-ea"/>
              </a:rPr>
              <a:t>Admin Page</a:t>
            </a:r>
            <a:r>
              <a:rPr lang="ko-KR" altLang="en-US" b="1" dirty="0">
                <a:latin typeface="+mj-ea"/>
              </a:rPr>
              <a:t>를 활용하여 사용자 관리</a:t>
            </a:r>
            <a:endParaRPr lang="en-US" altLang="ko-KR" sz="1000" b="1" dirty="0">
              <a:latin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b="1" dirty="0" smtClean="0">
              <a:latin typeface="+mj-ea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2400" b="1" dirty="0" smtClean="0">
                <a:latin typeface="+mj-ea"/>
                <a:ea typeface="+mj-ea"/>
              </a:rPr>
              <a:t>Smart Car</a:t>
            </a: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>
                <a:latin typeface="+mj-ea"/>
              </a:rPr>
              <a:t>Raspberry PI</a:t>
            </a:r>
            <a:r>
              <a:rPr lang="ko-KR" altLang="en-US" b="1" dirty="0" smtClean="0">
                <a:latin typeface="+mj-ea"/>
              </a:rPr>
              <a:t>를 통한 </a:t>
            </a:r>
            <a:r>
              <a:rPr lang="en-US" altLang="ko-KR" b="1" dirty="0" smtClean="0">
                <a:latin typeface="+mj-ea"/>
              </a:rPr>
              <a:t>Python</a:t>
            </a:r>
            <a:r>
              <a:rPr lang="ko-KR" altLang="en-US" b="1" dirty="0" smtClean="0">
                <a:latin typeface="+mj-ea"/>
              </a:rPr>
              <a:t>으로 </a:t>
            </a:r>
            <a:r>
              <a:rPr lang="en-US" altLang="ko-KR" b="1" dirty="0" smtClean="0">
                <a:latin typeface="+mj-ea"/>
              </a:rPr>
              <a:t>Web Socket Server </a:t>
            </a:r>
            <a:r>
              <a:rPr lang="ko-KR" altLang="en-US" b="1" dirty="0" smtClean="0">
                <a:latin typeface="+mj-ea"/>
              </a:rPr>
              <a:t>구성</a:t>
            </a:r>
            <a:endParaRPr lang="en-US" altLang="ko-KR" b="1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4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7-3 </a:t>
            </a:r>
            <a:r>
              <a:rPr lang="en-US" altLang="ko-KR" sz="2800" b="1" dirty="0">
                <a:latin typeface="+mj-ea"/>
              </a:rPr>
              <a:t>Brute Force Attack(Dictionary Attack)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latin typeface="+mj-ea"/>
              </a:rPr>
              <a:t>Brute </a:t>
            </a:r>
            <a:r>
              <a:rPr lang="en-US" altLang="ko-KR" dirty="0">
                <a:latin typeface="+mj-ea"/>
              </a:rPr>
              <a:t>Force Attack(Dictionary Attack)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77317" y="1989000"/>
            <a:ext cx="1794322" cy="2302355"/>
            <a:chOff x="977317" y="1989000"/>
            <a:chExt cx="1794322" cy="2302355"/>
          </a:xfrm>
        </p:grpSpPr>
        <p:grpSp>
          <p:nvGrpSpPr>
            <p:cNvPr id="9" name="그룹 8"/>
            <p:cNvGrpSpPr/>
            <p:nvPr/>
          </p:nvGrpSpPr>
          <p:grpSpPr>
            <a:xfrm>
              <a:off x="977317" y="1989000"/>
              <a:ext cx="1794322" cy="1799880"/>
              <a:chOff x="977317" y="1989000"/>
              <a:chExt cx="1794322" cy="1799880"/>
            </a:xfrm>
          </p:grpSpPr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7317" y="1989000"/>
                <a:ext cx="1440000" cy="144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50" name="Picture 2" descr="Computer Ubuntu Icon Claire Monitor Iconset Prasilart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1640" y="2348880"/>
                <a:ext cx="1439999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1300443" y="3645024"/>
              <a:ext cx="11480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Ubuntu</a:t>
              </a:r>
            </a:p>
            <a:p>
              <a:pPr algn="ctr"/>
              <a:r>
                <a:rPr lang="en-US" altLang="ko-KR" dirty="0" err="1" smtClean="0"/>
                <a:t>DataBase</a:t>
              </a:r>
              <a:endParaRPr lang="en-US" altLang="ko-KR" dirty="0" smtClean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25" y="1988840"/>
            <a:ext cx="29527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25" y="4771603"/>
            <a:ext cx="29527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아래쪽 화살표 12"/>
          <p:cNvSpPr/>
          <p:nvPr/>
        </p:nvSpPr>
        <p:spPr>
          <a:xfrm>
            <a:off x="6500428" y="3813994"/>
            <a:ext cx="504056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71600" y="5356140"/>
            <a:ext cx="359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로그인 실패 횟수를  </a:t>
            </a:r>
            <a:r>
              <a:rPr lang="en-US" altLang="ko-KR" sz="2000" dirty="0" smtClean="0"/>
              <a:t>DB</a:t>
            </a:r>
            <a:r>
              <a:rPr lang="ko-KR" altLang="en-US" sz="2000" dirty="0" smtClean="0"/>
              <a:t>에 저장하여 </a:t>
            </a:r>
            <a:r>
              <a:rPr lang="en-US" altLang="ko-KR" sz="2000" dirty="0" smtClean="0"/>
              <a:t>5</a:t>
            </a:r>
            <a:r>
              <a:rPr lang="ko-KR" altLang="en-US" sz="2000" dirty="0" smtClean="0"/>
              <a:t>번이 넘어가면 로그인 불가능하게 방지</a:t>
            </a:r>
            <a:endParaRPr lang="en-US" altLang="ko-KR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251520" y="4758938"/>
            <a:ext cx="4057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/>
              <a:t>DataBase</a:t>
            </a:r>
            <a:r>
              <a:rPr lang="en-US" altLang="ko-KR" sz="2800" b="1" dirty="0" smtClean="0"/>
              <a:t> Column </a:t>
            </a:r>
            <a:r>
              <a:rPr lang="ko-KR" altLang="en-US" sz="2800" b="1" dirty="0" smtClean="0"/>
              <a:t>추가</a:t>
            </a:r>
            <a:endParaRPr lang="en-US" altLang="ko-KR" sz="2400" b="1" dirty="0"/>
          </a:p>
        </p:txBody>
      </p:sp>
      <p:sp>
        <p:nvSpPr>
          <p:cNvPr id="3" name="AutoShape 2" descr="mysql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mysql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7" descr="mysql icon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-4 AP Attack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AP Attack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411600" y="2619306"/>
            <a:ext cx="4312174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028" idx="0"/>
          </p:cNvCxnSpPr>
          <p:nvPr/>
        </p:nvCxnSpPr>
        <p:spPr>
          <a:xfrm flipH="1" flipV="1">
            <a:off x="4566452" y="2636912"/>
            <a:ext cx="5628" cy="187220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971600" y="1989138"/>
            <a:ext cx="1440000" cy="1583878"/>
            <a:chOff x="971600" y="1989138"/>
            <a:chExt cx="1440000" cy="1583878"/>
          </a:xfrm>
        </p:grpSpPr>
        <p:pic>
          <p:nvPicPr>
            <p:cNvPr id="1026" name="Picture 2" descr="C:\Users\kkh75\Desktop\400_F_210617460_GekZGLdDdpIl9zcmT5Emxt30CPGqKvd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000" y1="40061" x2="49000" y2="40061"/>
                          <a14:foregroundMark x1="49500" y1="29664" x2="49500" y2="29664"/>
                          <a14:foregroundMark x1="51500" y1="21101" x2="51500" y2="21101"/>
                          <a14:foregroundMark x1="51750" y1="13150" x2="51750" y2="13150"/>
                          <a14:backgroundMark x1="41500" y1="48930" x2="41500" y2="489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989138"/>
              <a:ext cx="1440000" cy="117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1253019" y="320368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공유기</a:t>
              </a:r>
              <a:endParaRPr lang="ko-KR" altLang="en-US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23774" y="1988840"/>
            <a:ext cx="1440000" cy="1584176"/>
            <a:chOff x="6723774" y="1988840"/>
            <a:chExt cx="1440000" cy="158417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774" y="1988840"/>
              <a:ext cx="1440000" cy="12609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6827644" y="3203684"/>
              <a:ext cx="1232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Smart Car</a:t>
              </a:r>
              <a:endParaRPr lang="ko-KR" altLang="en-US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995936" y="226758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pic>
        <p:nvPicPr>
          <p:cNvPr id="1028" name="Picture 4" descr="C:\Users\kkh75\Desktop\images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7500" y1="22222" x2="57212" y2="66667"/>
                        <a14:foregroundMark x1="61538" y1="22634" x2="40385" y2="711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80" y="4509120"/>
            <a:ext cx="1440000" cy="168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4248835" y="60033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해커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739125" y="3574757"/>
            <a:ext cx="1760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" dirty="0" err="1"/>
              <a:t>aircrack을</a:t>
            </a:r>
            <a:r>
              <a:rPr lang="en-US" altLang="ko-KR" sz="1400" spc="-1" dirty="0"/>
              <a:t> </a:t>
            </a:r>
            <a:r>
              <a:rPr lang="en-US" altLang="ko-KR" sz="1400" spc="-1" dirty="0" err="1" smtClean="0"/>
              <a:t>이용하여</a:t>
            </a:r>
            <a:endParaRPr lang="en-US" altLang="ko-KR" sz="1400" spc="-1" dirty="0" smtClean="0"/>
          </a:p>
          <a:p>
            <a:pPr algn="ctr"/>
            <a:r>
              <a:rPr lang="en-US" altLang="ko-KR" sz="1400" spc="-1" dirty="0" err="1" smtClean="0"/>
              <a:t>무선트래픽</a:t>
            </a:r>
            <a:r>
              <a:rPr lang="en-US" altLang="ko-KR" sz="1400" spc="-1" dirty="0" smtClean="0"/>
              <a:t> </a:t>
            </a:r>
            <a:r>
              <a:rPr lang="en-US" altLang="ko-KR" sz="1400" spc="-1" dirty="0" err="1"/>
              <a:t>검색</a:t>
            </a:r>
            <a:endParaRPr lang="en-US" altLang="ko-KR" sz="1400" spc="-1" dirty="0">
              <a:latin typeface="굴림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70547" y="4765499"/>
            <a:ext cx="28041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" dirty="0" err="1"/>
              <a:t>이미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인증된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와이파이를</a:t>
            </a:r>
            <a:endParaRPr lang="en-US" altLang="ko-KR" sz="1400" spc="-1" dirty="0">
              <a:latin typeface="굴림"/>
            </a:endParaRPr>
          </a:p>
          <a:p>
            <a:r>
              <a:rPr lang="en-US" altLang="ko-KR" sz="1400" spc="-1" dirty="0" err="1"/>
              <a:t>deauth패킷을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이용하여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이미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인증된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비밀번호를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재인증수행</a:t>
            </a:r>
            <a:endParaRPr lang="en-US" altLang="ko-KR" sz="1400" spc="-1" dirty="0">
              <a:latin typeface="굴림"/>
            </a:endParaRPr>
          </a:p>
          <a:p>
            <a:r>
              <a:rPr lang="en-US" altLang="ko-KR" sz="1400" spc="-1" dirty="0"/>
              <a:t>Darkc0de.lst 를 </a:t>
            </a:r>
            <a:r>
              <a:rPr lang="en-US" altLang="ko-KR" sz="1400" spc="-1" dirty="0" err="1"/>
              <a:t>이용하여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패스워드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크래킹</a:t>
            </a:r>
            <a:r>
              <a:rPr lang="en-US" altLang="ko-KR" sz="1400" spc="-1" dirty="0"/>
              <a:t> </a:t>
            </a:r>
            <a:r>
              <a:rPr lang="en-US" altLang="ko-KR" sz="1400" spc="-1" dirty="0" err="1"/>
              <a:t>시작</a:t>
            </a:r>
            <a:endParaRPr lang="en-US" altLang="ko-KR" sz="1400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08514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4"/>
          <p:cNvSpPr/>
          <p:nvPr/>
        </p:nvSpPr>
        <p:spPr>
          <a:xfrm>
            <a:off x="251640" y="1700640"/>
            <a:ext cx="864036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1693" y="6003370"/>
            <a:ext cx="187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pc="-1" dirty="0" err="1">
                <a:latin typeface="굴림"/>
              </a:rPr>
              <a:t>무선트래픽</a:t>
            </a:r>
            <a:r>
              <a:rPr lang="en-US" altLang="ko-KR" spc="-1" dirty="0">
                <a:latin typeface="굴림"/>
              </a:rPr>
              <a:t> </a:t>
            </a:r>
            <a:r>
              <a:rPr lang="en-US" altLang="ko-KR" spc="-1" dirty="0" err="1" smtClean="0">
                <a:latin typeface="굴림"/>
              </a:rPr>
              <a:t>검색</a:t>
            </a:r>
            <a:endParaRPr lang="en-US" altLang="ko-KR" spc="-1" dirty="0">
              <a:latin typeface="굴림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71600" y="1988840"/>
            <a:ext cx="7198195" cy="3843192"/>
            <a:chOff x="971600" y="1988840"/>
            <a:chExt cx="7198195" cy="384319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988840"/>
              <a:ext cx="7198195" cy="3843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직사각형 10"/>
            <p:cNvSpPr/>
            <p:nvPr/>
          </p:nvSpPr>
          <p:spPr>
            <a:xfrm>
              <a:off x="2411760" y="1989138"/>
              <a:ext cx="2158138" cy="2753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-4 AP Attack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AP Attack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48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4"/>
          <p:cNvSpPr/>
          <p:nvPr/>
        </p:nvSpPr>
        <p:spPr>
          <a:xfrm>
            <a:off x="251640" y="1700640"/>
            <a:ext cx="864036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7813" y="4221088"/>
            <a:ext cx="460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" dirty="0" err="1" smtClean="0">
                <a:latin typeface="굴림"/>
              </a:rPr>
              <a:t>패킷을</a:t>
            </a:r>
            <a:r>
              <a:rPr lang="ko-KR" altLang="en-US" spc="-1" dirty="0" smtClean="0">
                <a:latin typeface="굴림"/>
              </a:rPr>
              <a:t> </a:t>
            </a:r>
            <a:r>
              <a:rPr lang="ko-KR" altLang="en-US" spc="-1" dirty="0" err="1" smtClean="0">
                <a:latin typeface="굴림"/>
              </a:rPr>
              <a:t>캡처를</a:t>
            </a:r>
            <a:r>
              <a:rPr lang="ko-KR" altLang="en-US" spc="-1" dirty="0" smtClean="0">
                <a:latin typeface="굴림"/>
              </a:rPr>
              <a:t> 하여 </a:t>
            </a:r>
            <a:r>
              <a:rPr lang="en-US" altLang="ko-KR" spc="-1" dirty="0" err="1" smtClean="0">
                <a:latin typeface="굴림"/>
              </a:rPr>
              <a:t>ap_attack</a:t>
            </a:r>
            <a:r>
              <a:rPr lang="en-US" altLang="ko-KR" spc="-1" dirty="0" smtClean="0">
                <a:latin typeface="굴림"/>
              </a:rPr>
              <a:t> </a:t>
            </a:r>
            <a:r>
              <a:rPr lang="ko-KR" altLang="en-US" spc="-1" dirty="0" smtClean="0">
                <a:latin typeface="굴림"/>
              </a:rPr>
              <a:t>파일로 저장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976313" y="1988840"/>
            <a:ext cx="7196137" cy="1933575"/>
            <a:chOff x="976313" y="1988840"/>
            <a:chExt cx="7196137" cy="193357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313" y="1988840"/>
              <a:ext cx="7196137" cy="1933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2483768" y="2073511"/>
              <a:ext cx="5616624" cy="2753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4796" y="3251517"/>
              <a:ext cx="7105596" cy="2753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-4 AP Attack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AP Attack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2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4"/>
          <p:cNvSpPr/>
          <p:nvPr/>
        </p:nvSpPr>
        <p:spPr>
          <a:xfrm>
            <a:off x="251640" y="1700640"/>
            <a:ext cx="864036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5805264"/>
            <a:ext cx="6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pc="-1" dirty="0" err="1" smtClean="0">
                <a:latin typeface="굴림"/>
              </a:rPr>
              <a:t>deauth</a:t>
            </a:r>
            <a:r>
              <a:rPr lang="ko-KR" altLang="en-US" spc="-1" dirty="0" err="1" smtClean="0">
                <a:latin typeface="굴림"/>
              </a:rPr>
              <a:t>패킷을</a:t>
            </a:r>
            <a:r>
              <a:rPr lang="ko-KR" altLang="en-US" spc="-1" dirty="0" smtClean="0">
                <a:latin typeface="굴림"/>
              </a:rPr>
              <a:t> 이용하여 이미 인증된 비밀번호를 재 인증 수행</a:t>
            </a:r>
            <a:endParaRPr lang="en-US" altLang="ko-KR" spc="-1" dirty="0">
              <a:latin typeface="굴림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71600" y="1988840"/>
            <a:ext cx="7200850" cy="3600400"/>
            <a:chOff x="971600" y="1988840"/>
            <a:chExt cx="7200850" cy="3600400"/>
          </a:xfrm>
        </p:grpSpPr>
        <p:pic>
          <p:nvPicPr>
            <p:cNvPr id="352" name="그림 351"/>
            <p:cNvPicPr/>
            <p:nvPr/>
          </p:nvPicPr>
          <p:blipFill>
            <a:blip r:embed="rId3"/>
            <a:stretch/>
          </p:blipFill>
          <p:spPr>
            <a:xfrm>
              <a:off x="971600" y="1988840"/>
              <a:ext cx="7200850" cy="360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2555874" y="1989139"/>
              <a:ext cx="5544517" cy="2157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-4 AP Attack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AP Attack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0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4"/>
          <p:cNvSpPr/>
          <p:nvPr/>
        </p:nvSpPr>
        <p:spPr>
          <a:xfrm>
            <a:off x="251640" y="1700640"/>
            <a:ext cx="864036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2842" y="5589240"/>
            <a:ext cx="508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Darkc0de.lst </a:t>
            </a:r>
            <a:r>
              <a:rPr lang="ko-KR" altLang="en-US" dirty="0"/>
              <a:t>를 이용하여 패스워드 크래킹 시작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966735" y="1988840"/>
            <a:ext cx="7205715" cy="3312368"/>
            <a:chOff x="966735" y="1988840"/>
            <a:chExt cx="7205715" cy="3312368"/>
          </a:xfrm>
        </p:grpSpPr>
        <p:pic>
          <p:nvPicPr>
            <p:cNvPr id="358" name="그림 357"/>
            <p:cNvPicPr/>
            <p:nvPr/>
          </p:nvPicPr>
          <p:blipFill>
            <a:blip r:embed="rId3"/>
            <a:stretch/>
          </p:blipFill>
          <p:spPr>
            <a:xfrm>
              <a:off x="971600" y="1988840"/>
              <a:ext cx="7200850" cy="331236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2483768" y="4725144"/>
              <a:ext cx="5544517" cy="2157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66735" y="2167360"/>
              <a:ext cx="1445025" cy="2157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-4 AP Attack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AP Attack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4"/>
          <p:cNvSpPr/>
          <p:nvPr/>
        </p:nvSpPr>
        <p:spPr>
          <a:xfrm>
            <a:off x="251640" y="1700640"/>
            <a:ext cx="8640360" cy="77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416" y="579597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 획득 결과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71550" y="1989138"/>
            <a:ext cx="7178582" cy="3600102"/>
            <a:chOff x="971550" y="1989138"/>
            <a:chExt cx="7178582" cy="360010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50" y="1989138"/>
              <a:ext cx="7178582" cy="3600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347864" y="3094838"/>
              <a:ext cx="2592288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+mj-ea"/>
                <a:ea typeface="+mj-ea"/>
              </a:rPr>
              <a:t>7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-4 AP Attack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AP Attack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22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7-5 </a:t>
            </a:r>
            <a:r>
              <a:rPr lang="en-US" altLang="ko-KR" sz="2600" b="1" dirty="0" err="1" smtClean="0">
                <a:solidFill>
                  <a:schemeClr val="tx1"/>
                </a:solidFill>
                <a:latin typeface="+mj-ea"/>
                <a:ea typeface="+mj-ea"/>
              </a:rPr>
              <a:t>DDoS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 Attack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err="1" smtClean="0">
                <a:solidFill>
                  <a:schemeClr val="bg1"/>
                </a:solidFill>
              </a:rPr>
              <a:t>DDoS</a:t>
            </a:r>
            <a:r>
              <a:rPr lang="en-US" altLang="ko-KR" dirty="0" smtClean="0">
                <a:solidFill>
                  <a:schemeClr val="bg1"/>
                </a:solidFill>
              </a:rPr>
              <a:t> Attack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43608" y="1700808"/>
            <a:ext cx="7119267" cy="4671894"/>
            <a:chOff x="1043608" y="1700808"/>
            <a:chExt cx="7119267" cy="4671894"/>
          </a:xfrm>
        </p:grpSpPr>
        <p:cxnSp>
          <p:nvCxnSpPr>
            <p:cNvPr id="34" name="직선 화살표 연결선 33"/>
            <p:cNvCxnSpPr>
              <a:stCxn id="42" idx="0"/>
              <a:endCxn id="61" idx="2"/>
            </p:cNvCxnSpPr>
            <p:nvPr/>
          </p:nvCxnSpPr>
          <p:spPr>
            <a:xfrm flipH="1" flipV="1">
              <a:off x="4571919" y="3654316"/>
              <a:ext cx="161" cy="85480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/>
            <p:cNvGrpSpPr/>
            <p:nvPr/>
          </p:nvGrpSpPr>
          <p:grpSpPr>
            <a:xfrm>
              <a:off x="1043608" y="2070373"/>
              <a:ext cx="1440000" cy="1584176"/>
              <a:chOff x="6723774" y="1988840"/>
              <a:chExt cx="1440000" cy="1584176"/>
            </a:xfrm>
          </p:grpSpPr>
          <p:pic>
            <p:nvPicPr>
              <p:cNvPr id="3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3774" y="1988840"/>
                <a:ext cx="1440000" cy="12609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827644" y="3203684"/>
                <a:ext cx="12322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Smart Car</a:t>
                </a:r>
                <a:endParaRPr lang="ko-KR" altLang="en-US" dirty="0"/>
              </a:p>
            </p:txBody>
          </p:sp>
        </p:grpSp>
        <p:pic>
          <p:nvPicPr>
            <p:cNvPr id="42" name="Picture 4" descr="C:\Users\kkh75\Desktop\image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7500" y1="22222" x2="57212" y2="66667"/>
                          <a14:foregroundMark x1="61538" y1="22634" x2="40385" y2="711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080" y="4509120"/>
              <a:ext cx="1440000" cy="1682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4248835" y="600337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해커</a:t>
              </a:r>
              <a:endParaRPr lang="ko-KR" altLang="en-US" dirty="0"/>
            </a:p>
          </p:txBody>
        </p:sp>
        <p:cxnSp>
          <p:nvCxnSpPr>
            <p:cNvPr id="46" name="직선 화살표 연결선 45"/>
            <p:cNvCxnSpPr>
              <a:endCxn id="32" idx="3"/>
            </p:cNvCxnSpPr>
            <p:nvPr/>
          </p:nvCxnSpPr>
          <p:spPr>
            <a:xfrm>
              <a:off x="2454872" y="2708840"/>
              <a:ext cx="1397048" cy="0"/>
            </a:xfrm>
            <a:prstGeom prst="straightConnector1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endCxn id="32" idx="1"/>
            </p:cNvCxnSpPr>
            <p:nvPr/>
          </p:nvCxnSpPr>
          <p:spPr>
            <a:xfrm flipH="1">
              <a:off x="5291919" y="2708840"/>
              <a:ext cx="169714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그룹 62"/>
            <p:cNvGrpSpPr/>
            <p:nvPr/>
          </p:nvGrpSpPr>
          <p:grpSpPr>
            <a:xfrm>
              <a:off x="6722875" y="1988840"/>
              <a:ext cx="1440000" cy="1862683"/>
              <a:chOff x="6722875" y="1988840"/>
              <a:chExt cx="1440000" cy="1862683"/>
            </a:xfrm>
          </p:grpSpPr>
          <p:pic>
            <p:nvPicPr>
              <p:cNvPr id="2050" name="Picture 2" descr="C:\Users\kkh75\Desktop\mobile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2875" y="1988840"/>
                <a:ext cx="144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6989065" y="3482191"/>
                <a:ext cx="907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Mobile</a:t>
                </a:r>
                <a:endParaRPr lang="ko-KR" altLang="en-US" dirty="0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851920" y="1988840"/>
              <a:ext cx="1439999" cy="1665476"/>
              <a:chOff x="3851920" y="1988840"/>
              <a:chExt cx="1439999" cy="1665476"/>
            </a:xfrm>
          </p:grpSpPr>
          <p:pic>
            <p:nvPicPr>
              <p:cNvPr id="32" name="Picture 2" descr="Computer Ubuntu Icon Claire Monitor Iconset Prasilarts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51920" y="1988840"/>
                <a:ext cx="1439999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3873170" y="3284984"/>
                <a:ext cx="1397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Web Server</a:t>
                </a:r>
                <a:endParaRPr lang="ko-KR" altLang="en-US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4625379" y="3789040"/>
              <a:ext cx="19628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ko-KR" spc="-1" dirty="0" err="1">
                  <a:solidFill>
                    <a:srgbClr val="000000"/>
                  </a:solidFill>
                </a:rPr>
                <a:t>DDos공격</a:t>
              </a:r>
              <a:endParaRPr lang="en-US" altLang="ko-KR" spc="-1" dirty="0">
                <a:latin typeface="굴림"/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pc="-1" dirty="0" err="1">
                  <a:solidFill>
                    <a:srgbClr val="000000"/>
                  </a:solidFill>
                </a:rPr>
                <a:t>패킷을</a:t>
              </a:r>
              <a:r>
                <a:rPr lang="en-US" altLang="ko-KR" spc="-1" dirty="0">
                  <a:solidFill>
                    <a:srgbClr val="000000"/>
                  </a:solidFill>
                </a:rPr>
                <a:t> </a:t>
              </a:r>
              <a:r>
                <a:rPr lang="en-US" altLang="ko-KR" spc="-1" dirty="0" err="1">
                  <a:solidFill>
                    <a:srgbClr val="000000"/>
                  </a:solidFill>
                </a:rPr>
                <a:t>계속</a:t>
              </a:r>
              <a:r>
                <a:rPr lang="en-US" altLang="ko-KR" spc="-1" dirty="0">
                  <a:solidFill>
                    <a:srgbClr val="000000"/>
                  </a:solidFill>
                </a:rPr>
                <a:t> </a:t>
              </a:r>
              <a:r>
                <a:rPr lang="en-US" altLang="ko-KR" spc="-1" dirty="0" err="1">
                  <a:solidFill>
                    <a:srgbClr val="000000"/>
                  </a:solidFill>
                </a:rPr>
                <a:t>보냄</a:t>
              </a:r>
              <a:endParaRPr lang="en-US" altLang="ko-KR" spc="-1" dirty="0">
                <a:latin typeface="굴림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862858" y="1700808"/>
              <a:ext cx="3410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ko-KR" spc="-1" dirty="0" err="1" smtClean="0">
                  <a:solidFill>
                    <a:srgbClr val="FF0000"/>
                  </a:solidFill>
                </a:rPr>
                <a:t>DDoS</a:t>
              </a:r>
              <a:r>
                <a:rPr lang="en-US" altLang="ko-KR" spc="-1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spc="-1" dirty="0" err="1" smtClean="0">
                  <a:solidFill>
                    <a:srgbClr val="FF0000"/>
                  </a:solidFill>
                </a:rPr>
                <a:t>공격</a:t>
              </a:r>
              <a:r>
                <a:rPr lang="ko-KR" altLang="en-US" spc="-1" dirty="0" smtClean="0">
                  <a:solidFill>
                    <a:srgbClr val="FF0000"/>
                  </a:solidFill>
                </a:rPr>
                <a:t>으로</a:t>
              </a:r>
              <a:r>
                <a:rPr lang="en-US" altLang="ko-KR" spc="-1" dirty="0">
                  <a:solidFill>
                    <a:srgbClr val="FF0000"/>
                  </a:solidFill>
                </a:rPr>
                <a:t> </a:t>
              </a:r>
              <a:r>
                <a:rPr lang="ko-KR" altLang="en-US" spc="-1" dirty="0" smtClean="0">
                  <a:solidFill>
                    <a:srgbClr val="FF0000"/>
                  </a:solidFill>
                </a:rPr>
                <a:t>인한 접속 불가</a:t>
              </a:r>
              <a:endParaRPr lang="en-US" altLang="ko-KR" spc="-1" dirty="0" smtClean="0">
                <a:solidFill>
                  <a:srgbClr val="FF0000"/>
                </a:solidFill>
                <a:latin typeface="굴림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9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3"/>
          <p:cNvSpPr/>
          <p:nvPr/>
        </p:nvSpPr>
        <p:spPr>
          <a:xfrm>
            <a:off x="251640" y="1052640"/>
            <a:ext cx="8640720" cy="504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DDoS Attack </a:t>
            </a:r>
            <a:endParaRPr lang="en-US" sz="1800" b="0" strike="noStrike" spc="-1">
              <a:latin typeface="굴림"/>
            </a:endParaRPr>
          </a:p>
        </p:txBody>
      </p:sp>
      <p:pic>
        <p:nvPicPr>
          <p:cNvPr id="374" name="그림 373"/>
          <p:cNvPicPr/>
          <p:nvPr/>
        </p:nvPicPr>
        <p:blipFill>
          <a:blip r:embed="rId3"/>
          <a:stretch/>
        </p:blipFill>
        <p:spPr>
          <a:xfrm>
            <a:off x="1045710" y="1844824"/>
            <a:ext cx="7039440" cy="2761920"/>
          </a:xfrm>
          <a:prstGeom prst="rect">
            <a:avLst/>
          </a:prstGeom>
          <a:ln>
            <a:noFill/>
          </a:ln>
        </p:spPr>
      </p:pic>
      <p:sp>
        <p:nvSpPr>
          <p:cNvPr id="375" name="TextShape 5"/>
          <p:cNvSpPr txBox="1"/>
          <p:nvPr/>
        </p:nvSpPr>
        <p:spPr>
          <a:xfrm>
            <a:off x="2279174" y="4725144"/>
            <a:ext cx="457092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altLang="ko-KR" spc="-1" dirty="0">
                <a:latin typeface="굴림"/>
              </a:rPr>
              <a:t>hping3</a:t>
            </a:r>
            <a:r>
              <a:rPr lang="ko-KR" altLang="en-US" spc="-1" dirty="0">
                <a:latin typeface="굴림"/>
              </a:rPr>
              <a:t>을 이용하여 </a:t>
            </a:r>
            <a:r>
              <a:rPr lang="en-US" altLang="ko-KR" spc="-1" dirty="0">
                <a:latin typeface="굴림"/>
              </a:rPr>
              <a:t>Ubuntu </a:t>
            </a:r>
            <a:r>
              <a:rPr lang="ko-KR" altLang="en-US" spc="-1" dirty="0">
                <a:latin typeface="굴림"/>
              </a:rPr>
              <a:t>서버 포트 스캔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7-5 </a:t>
            </a:r>
            <a:r>
              <a:rPr lang="en-US" altLang="ko-KR" sz="2600" b="1" dirty="0" err="1" smtClean="0">
                <a:solidFill>
                  <a:schemeClr val="tx1"/>
                </a:solidFill>
                <a:latin typeface="+mj-ea"/>
                <a:ea typeface="+mj-ea"/>
              </a:rPr>
              <a:t>DDoS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 Attack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221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3"/>
          <p:cNvSpPr/>
          <p:nvPr/>
        </p:nvSpPr>
        <p:spPr>
          <a:xfrm>
            <a:off x="251640" y="1052640"/>
            <a:ext cx="8640720" cy="5043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</a:rPr>
              <a:t>DDoS Attack 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380" name="CustomShape 4"/>
          <p:cNvSpPr/>
          <p:nvPr/>
        </p:nvSpPr>
        <p:spPr>
          <a:xfrm>
            <a:off x="251640" y="1700640"/>
            <a:ext cx="8640720" cy="100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spAutoFit/>
          </a:bodyPr>
          <a:lstStyle/>
          <a:p>
            <a:pPr marL="514440" indent="-514080" algn="just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endParaRPr lang="en-US" sz="1800" b="0" strike="noStrike" spc="-1">
              <a:latin typeface="굴림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</p:txBody>
      </p:sp>
      <p:pic>
        <p:nvPicPr>
          <p:cNvPr id="381" name="그림 380"/>
          <p:cNvPicPr/>
          <p:nvPr/>
        </p:nvPicPr>
        <p:blipFill>
          <a:blip r:embed="rId3"/>
          <a:stretch/>
        </p:blipFill>
        <p:spPr>
          <a:xfrm>
            <a:off x="1047600" y="1844824"/>
            <a:ext cx="7048800" cy="1104480"/>
          </a:xfrm>
          <a:prstGeom prst="rect">
            <a:avLst/>
          </a:prstGeom>
          <a:ln>
            <a:noFill/>
          </a:ln>
        </p:spPr>
      </p:pic>
      <p:sp>
        <p:nvSpPr>
          <p:cNvPr id="382" name="TextShape 5"/>
          <p:cNvSpPr txBox="1"/>
          <p:nvPr/>
        </p:nvSpPr>
        <p:spPr>
          <a:xfrm>
            <a:off x="2182680" y="2995261"/>
            <a:ext cx="477864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altLang="ko-KR" spc="-1" dirty="0">
                <a:latin typeface="굴림"/>
              </a:rPr>
              <a:t>hping3</a:t>
            </a:r>
            <a:r>
              <a:rPr lang="ko-KR" altLang="en-US" spc="-1" dirty="0">
                <a:latin typeface="굴림"/>
              </a:rPr>
              <a:t>을 이용하여 </a:t>
            </a:r>
            <a:r>
              <a:rPr lang="en-US" altLang="ko-KR" spc="-1" dirty="0">
                <a:latin typeface="굴림"/>
              </a:rPr>
              <a:t>Ubuntu </a:t>
            </a:r>
            <a:r>
              <a:rPr lang="ko-KR" altLang="en-US" spc="-1" dirty="0">
                <a:latin typeface="굴림"/>
              </a:rPr>
              <a:t>서버 </a:t>
            </a:r>
            <a:r>
              <a:rPr lang="en-US" altLang="ko-KR" spc="-1" dirty="0" err="1">
                <a:latin typeface="굴림"/>
              </a:rPr>
              <a:t>DDos</a:t>
            </a:r>
            <a:r>
              <a:rPr lang="en-US" altLang="ko-KR" spc="-1" dirty="0">
                <a:latin typeface="굴림"/>
              </a:rPr>
              <a:t> </a:t>
            </a:r>
            <a:r>
              <a:rPr lang="ko-KR" altLang="en-US" spc="-1" dirty="0">
                <a:latin typeface="굴림"/>
              </a:rPr>
              <a:t>공격</a:t>
            </a:r>
            <a:endParaRPr lang="en-US" sz="1800" b="0" strike="noStrike" spc="-1" dirty="0">
              <a:latin typeface="굴림"/>
            </a:endParaRPr>
          </a:p>
        </p:txBody>
      </p:sp>
      <p:pic>
        <p:nvPicPr>
          <p:cNvPr id="383" name="그림 382"/>
          <p:cNvPicPr/>
          <p:nvPr/>
        </p:nvPicPr>
        <p:blipFill>
          <a:blip r:embed="rId4"/>
          <a:stretch/>
        </p:blipFill>
        <p:spPr>
          <a:xfrm>
            <a:off x="1345500" y="3409096"/>
            <a:ext cx="6453000" cy="2759400"/>
          </a:xfrm>
          <a:prstGeom prst="rect">
            <a:avLst/>
          </a:prstGeom>
          <a:ln>
            <a:noFill/>
          </a:ln>
        </p:spPr>
      </p:pic>
      <p:sp>
        <p:nvSpPr>
          <p:cNvPr id="384" name="TextShape 6"/>
          <p:cNvSpPr txBox="1"/>
          <p:nvPr/>
        </p:nvSpPr>
        <p:spPr>
          <a:xfrm>
            <a:off x="1704780" y="6214452"/>
            <a:ext cx="5734440" cy="36787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altLang="ko-KR" spc="-1" dirty="0" err="1">
                <a:latin typeface="굴림"/>
              </a:rPr>
              <a:t>wireshark</a:t>
            </a:r>
            <a:r>
              <a:rPr lang="ko-KR" altLang="en-US" spc="-1" dirty="0">
                <a:latin typeface="굴림"/>
              </a:rPr>
              <a:t>을 이용하여 </a:t>
            </a:r>
            <a:r>
              <a:rPr lang="en-US" altLang="ko-KR" spc="-1" dirty="0" err="1">
                <a:latin typeface="굴림"/>
              </a:rPr>
              <a:t>DDos</a:t>
            </a:r>
            <a:r>
              <a:rPr lang="en-US" altLang="ko-KR" spc="-1" dirty="0">
                <a:latin typeface="굴림"/>
              </a:rPr>
              <a:t> </a:t>
            </a:r>
            <a:r>
              <a:rPr lang="ko-KR" altLang="en-US" spc="-1" dirty="0">
                <a:latin typeface="굴림"/>
              </a:rPr>
              <a:t>공격 실행 결과 </a:t>
            </a:r>
            <a:r>
              <a:rPr lang="ko-KR" altLang="en-US" spc="-1" dirty="0" err="1">
                <a:latin typeface="굴림"/>
              </a:rPr>
              <a:t>패킷</a:t>
            </a:r>
            <a:r>
              <a:rPr lang="ko-KR" altLang="en-US" spc="-1" dirty="0">
                <a:latin typeface="굴림"/>
              </a:rPr>
              <a:t> 확인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7-5 </a:t>
            </a:r>
            <a:r>
              <a:rPr lang="en-US" altLang="ko-KR" sz="2600" b="1" dirty="0" err="1" smtClean="0">
                <a:solidFill>
                  <a:schemeClr val="tx1"/>
                </a:solidFill>
                <a:latin typeface="+mj-ea"/>
                <a:ea typeface="+mj-ea"/>
              </a:rPr>
              <a:t>DDoS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 Attack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407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1.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프로젝트 목표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Project </a:t>
            </a:r>
            <a:r>
              <a:rPr lang="en-US" altLang="ko-KR" smtClean="0"/>
              <a:t>Goals</a:t>
            </a:r>
            <a:r>
              <a:rPr lang="en-US" altLang="ko-KR" smtClean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1700808"/>
            <a:ext cx="8640960" cy="355481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ko-KR" altLang="en-US" sz="2400" b="1" dirty="0" smtClean="0">
                <a:latin typeface="+mj-ea"/>
                <a:ea typeface="+mj-ea"/>
              </a:rPr>
              <a:t>해킹 </a:t>
            </a:r>
            <a:r>
              <a:rPr lang="en-US" altLang="ko-KR" sz="2400" b="1" dirty="0" smtClean="0"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latin typeface="+mj-ea"/>
                <a:ea typeface="+mj-ea"/>
              </a:rPr>
              <a:t>보안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>
                <a:latin typeface="+mj-ea"/>
              </a:rPr>
              <a:t>OWASP Top10 </a:t>
            </a:r>
            <a:r>
              <a:rPr lang="ko-KR" altLang="en-US" b="1" dirty="0" smtClean="0">
                <a:latin typeface="+mj-ea"/>
              </a:rPr>
              <a:t>취약점 분석 및 대응</a:t>
            </a:r>
            <a:endParaRPr lang="en-US" altLang="ko-KR" b="1" dirty="0" smtClean="0">
              <a:latin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/>
              <a:t>SQL Injection</a:t>
            </a: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/>
              <a:t>Brute </a:t>
            </a:r>
            <a:r>
              <a:rPr lang="en-US" altLang="ko-KR" b="1" dirty="0"/>
              <a:t>Force Attack(Dictionary </a:t>
            </a:r>
            <a:r>
              <a:rPr lang="en-US" altLang="ko-KR" b="1" dirty="0" smtClean="0"/>
              <a:t>Attack)</a:t>
            </a: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/>
              <a:t>PHP </a:t>
            </a:r>
            <a:r>
              <a:rPr lang="en-US" altLang="ko-KR" b="1" dirty="0"/>
              <a:t>Code</a:t>
            </a:r>
            <a:r>
              <a:rPr lang="ko-KR" altLang="en-US" b="1" dirty="0"/>
              <a:t> </a:t>
            </a:r>
            <a:r>
              <a:rPr lang="en-US" altLang="ko-KR" b="1" dirty="0" smtClean="0"/>
              <a:t>Injection</a:t>
            </a: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/>
              <a:t>AP Attack</a:t>
            </a: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err="1" smtClean="0"/>
              <a:t>DDoS</a:t>
            </a:r>
            <a:r>
              <a:rPr lang="en-US" altLang="ko-KR" b="1" dirty="0" smtClean="0"/>
              <a:t> Attack</a:t>
            </a: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/>
              <a:t>Sniffing </a:t>
            </a:r>
            <a:r>
              <a:rPr lang="en-US" altLang="ko-KR" b="1" dirty="0"/>
              <a:t>/ Snooping / </a:t>
            </a:r>
            <a:r>
              <a:rPr lang="en-US" altLang="ko-KR" b="1" dirty="0" smtClean="0"/>
              <a:t>spoofing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11472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2"/>
          <p:cNvSpPr/>
          <p:nvPr/>
        </p:nvSpPr>
        <p:spPr>
          <a:xfrm>
            <a:off x="251640" y="260640"/>
            <a:ext cx="8640000" cy="64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+mj-lt"/>
                <a:ea typeface="DejaVu Sans"/>
              </a:rPr>
              <a:t>7</a:t>
            </a:r>
            <a:r>
              <a:rPr lang="en-US" sz="2600" b="1" strike="noStrike" spc="-1" dirty="0" smtClean="0">
                <a:solidFill>
                  <a:srgbClr val="000000"/>
                </a:solidFill>
                <a:latin typeface="+mj-lt"/>
                <a:ea typeface="DejaVu Sans"/>
              </a:rPr>
              <a:t>-6 </a:t>
            </a:r>
            <a:r>
              <a:rPr lang="en-US" sz="2600" b="1" strike="noStrike" spc="-1" dirty="0">
                <a:solidFill>
                  <a:srgbClr val="000000"/>
                </a:solidFill>
                <a:latin typeface="+mj-lt"/>
                <a:ea typeface="DejaVu Sans"/>
              </a:rPr>
              <a:t>spoofing / Sniffing</a:t>
            </a:r>
            <a:endParaRPr lang="en-US" sz="2600" b="0" strike="noStrike" spc="-1" dirty="0">
              <a:latin typeface="+mj-lt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251640" y="1052640"/>
            <a:ext cx="8640000" cy="503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spoofing 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506" name="CustomShape 5"/>
          <p:cNvSpPr/>
          <p:nvPr/>
        </p:nvSpPr>
        <p:spPr>
          <a:xfrm>
            <a:off x="2182680" y="3284984"/>
            <a:ext cx="47779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" dirty="0">
                <a:latin typeface="굴림"/>
              </a:rPr>
              <a:t>서버 </a:t>
            </a:r>
            <a:r>
              <a:rPr lang="en-US" altLang="ko-KR" spc="-1" dirty="0">
                <a:latin typeface="굴림"/>
              </a:rPr>
              <a:t>MAC</a:t>
            </a:r>
            <a:r>
              <a:rPr lang="ko-KR" altLang="en-US" spc="-1" dirty="0">
                <a:latin typeface="굴림"/>
              </a:rPr>
              <a:t>주소 확인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507" name="CustomShape 6"/>
          <p:cNvSpPr/>
          <p:nvPr/>
        </p:nvSpPr>
        <p:spPr>
          <a:xfrm>
            <a:off x="1704780" y="5877272"/>
            <a:ext cx="57337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pc="-1" dirty="0" err="1">
                <a:latin typeface="굴림"/>
              </a:rPr>
              <a:t>arpspoof</a:t>
            </a:r>
            <a:r>
              <a:rPr lang="ko-KR" altLang="en-US" spc="-1" dirty="0">
                <a:latin typeface="굴림"/>
              </a:rPr>
              <a:t>명령어로 상대방 </a:t>
            </a:r>
            <a:r>
              <a:rPr lang="ko-KR" altLang="en-US" spc="-1" dirty="0" err="1">
                <a:latin typeface="굴림"/>
              </a:rPr>
              <a:t>타켓</a:t>
            </a:r>
            <a:r>
              <a:rPr lang="ko-KR" altLang="en-US" spc="-1" dirty="0">
                <a:latin typeface="굴림"/>
              </a:rPr>
              <a:t> </a:t>
            </a:r>
            <a:r>
              <a:rPr lang="en-US" altLang="ko-KR" spc="-1" dirty="0" smtClean="0">
                <a:latin typeface="굴림"/>
              </a:rPr>
              <a:t>IP</a:t>
            </a:r>
            <a:r>
              <a:rPr lang="ko-KR" altLang="en-US" spc="-1" dirty="0" smtClean="0">
                <a:latin typeface="굴림"/>
              </a:rPr>
              <a:t>와 </a:t>
            </a:r>
            <a:r>
              <a:rPr lang="en-US" altLang="ko-KR" spc="-1" dirty="0">
                <a:latin typeface="굴림"/>
              </a:rPr>
              <a:t>MAC</a:t>
            </a:r>
            <a:r>
              <a:rPr lang="ko-KR" altLang="en-US" spc="-1" dirty="0">
                <a:latin typeface="굴림"/>
              </a:rPr>
              <a:t>주소 </a:t>
            </a:r>
            <a:r>
              <a:rPr lang="ko-KR" altLang="en-US" spc="-1" dirty="0" smtClean="0">
                <a:latin typeface="굴림"/>
              </a:rPr>
              <a:t>입력</a:t>
            </a:r>
            <a:endParaRPr lang="en-US" sz="1800" b="0" strike="noStrike" spc="-1" dirty="0">
              <a:latin typeface="굴림"/>
            </a:endParaRPr>
          </a:p>
        </p:txBody>
      </p:sp>
      <p:pic>
        <p:nvPicPr>
          <p:cNvPr id="508" name="그림 507"/>
          <p:cNvPicPr/>
          <p:nvPr/>
        </p:nvPicPr>
        <p:blipFill>
          <a:blip r:embed="rId3"/>
          <a:stretch/>
        </p:blipFill>
        <p:spPr>
          <a:xfrm>
            <a:off x="1438200" y="1844824"/>
            <a:ext cx="6266880" cy="1332720"/>
          </a:xfrm>
          <a:prstGeom prst="rect">
            <a:avLst/>
          </a:prstGeom>
          <a:ln>
            <a:noFill/>
          </a:ln>
        </p:spPr>
      </p:pic>
      <p:pic>
        <p:nvPicPr>
          <p:cNvPr id="509" name="그림 508"/>
          <p:cNvPicPr/>
          <p:nvPr/>
        </p:nvPicPr>
        <p:blipFill>
          <a:blip r:embed="rId4"/>
          <a:stretch/>
        </p:blipFill>
        <p:spPr>
          <a:xfrm>
            <a:off x="1421820" y="4044460"/>
            <a:ext cx="6299640" cy="1713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875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2"/>
          <p:cNvSpPr/>
          <p:nvPr/>
        </p:nvSpPr>
        <p:spPr>
          <a:xfrm>
            <a:off x="251640" y="260640"/>
            <a:ext cx="8640000" cy="64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600" b="1" spc="-1" dirty="0">
                <a:solidFill>
                  <a:srgbClr val="000000"/>
                </a:solidFill>
                <a:ea typeface="DejaVu Sans"/>
              </a:rPr>
              <a:t>7-6 spoofing / Sniffing</a:t>
            </a:r>
            <a:endParaRPr lang="en-US" altLang="ko-KR" sz="2600" spc="-1" dirty="0"/>
          </a:p>
        </p:txBody>
      </p:sp>
      <p:sp>
        <p:nvSpPr>
          <p:cNvPr id="512" name="CustomShape 3"/>
          <p:cNvSpPr/>
          <p:nvPr/>
        </p:nvSpPr>
        <p:spPr>
          <a:xfrm>
            <a:off x="251640" y="1052640"/>
            <a:ext cx="8640000" cy="503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맑은 고딕"/>
                <a:ea typeface="DejaVu Sans"/>
              </a:rPr>
              <a:t>spoofing 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514" name="CustomShape 5"/>
          <p:cNvSpPr/>
          <p:nvPr/>
        </p:nvSpPr>
        <p:spPr>
          <a:xfrm>
            <a:off x="2182680" y="3172024"/>
            <a:ext cx="47779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" dirty="0" smtClean="0">
                <a:latin typeface="굴림"/>
              </a:rPr>
              <a:t>공격 후 </a:t>
            </a:r>
            <a:r>
              <a:rPr lang="en-US" altLang="ko-KR" spc="-1" dirty="0">
                <a:latin typeface="굴림"/>
              </a:rPr>
              <a:t>MAC</a:t>
            </a:r>
            <a:r>
              <a:rPr lang="ko-KR" altLang="en-US" spc="-1" dirty="0">
                <a:latin typeface="굴림"/>
              </a:rPr>
              <a:t>주소가 바뀐걸 확인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515" name="CustomShape 6"/>
          <p:cNvSpPr/>
          <p:nvPr/>
        </p:nvSpPr>
        <p:spPr>
          <a:xfrm>
            <a:off x="1517850" y="6205504"/>
            <a:ext cx="610758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" dirty="0" smtClean="0">
                <a:latin typeface="굴림"/>
              </a:rPr>
              <a:t>공격 후 인터넷 접속이 </a:t>
            </a:r>
            <a:r>
              <a:rPr lang="ko-KR" altLang="en-US" spc="-1" dirty="0" err="1" smtClean="0">
                <a:latin typeface="굴림"/>
              </a:rPr>
              <a:t>안되는</a:t>
            </a:r>
            <a:r>
              <a:rPr lang="ko-KR" altLang="en-US" spc="-1" dirty="0" smtClean="0">
                <a:latin typeface="굴림"/>
              </a:rPr>
              <a:t> 것을 확인</a:t>
            </a:r>
            <a:endParaRPr lang="en-US" sz="1800" b="0" strike="noStrike" spc="-1" dirty="0">
              <a:latin typeface="굴림"/>
            </a:endParaRPr>
          </a:p>
        </p:txBody>
      </p:sp>
      <p:pic>
        <p:nvPicPr>
          <p:cNvPr id="516" name="그림 515"/>
          <p:cNvPicPr/>
          <p:nvPr/>
        </p:nvPicPr>
        <p:blipFill>
          <a:blip r:embed="rId3"/>
          <a:stretch/>
        </p:blipFill>
        <p:spPr>
          <a:xfrm>
            <a:off x="1490580" y="1844824"/>
            <a:ext cx="6162120" cy="1304280"/>
          </a:xfrm>
          <a:prstGeom prst="rect">
            <a:avLst/>
          </a:prstGeom>
          <a:ln>
            <a:noFill/>
          </a:ln>
        </p:spPr>
      </p:pic>
      <p:pic>
        <p:nvPicPr>
          <p:cNvPr id="517" name="그림 516"/>
          <p:cNvPicPr/>
          <p:nvPr/>
        </p:nvPicPr>
        <p:blipFill>
          <a:blip r:embed="rId4"/>
          <a:stretch/>
        </p:blipFill>
        <p:spPr>
          <a:xfrm>
            <a:off x="1511820" y="3558904"/>
            <a:ext cx="6119640" cy="2623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3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2"/>
          <p:cNvSpPr/>
          <p:nvPr/>
        </p:nvSpPr>
        <p:spPr>
          <a:xfrm>
            <a:off x="251640" y="260640"/>
            <a:ext cx="8640000" cy="64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600" b="1" spc="-1" dirty="0">
                <a:solidFill>
                  <a:srgbClr val="000000"/>
                </a:solidFill>
                <a:ea typeface="DejaVu Sans"/>
              </a:rPr>
              <a:t>7-6 spoofing / Sniffing</a:t>
            </a:r>
            <a:endParaRPr lang="en-US" altLang="ko-KR" sz="2600" spc="-1" dirty="0"/>
          </a:p>
        </p:txBody>
      </p:sp>
      <p:sp>
        <p:nvSpPr>
          <p:cNvPr id="520" name="CustomShape 3"/>
          <p:cNvSpPr/>
          <p:nvPr/>
        </p:nvSpPr>
        <p:spPr>
          <a:xfrm>
            <a:off x="251640" y="1052640"/>
            <a:ext cx="8640000" cy="503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spoofing 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522" name="CustomShape 5"/>
          <p:cNvSpPr/>
          <p:nvPr/>
        </p:nvSpPr>
        <p:spPr>
          <a:xfrm>
            <a:off x="1046160" y="3539818"/>
            <a:ext cx="705096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" dirty="0" smtClean="0">
                <a:latin typeface="굴림"/>
              </a:rPr>
              <a:t>이 상태를 </a:t>
            </a:r>
            <a:r>
              <a:rPr lang="ko-KR" altLang="en-US" spc="-1" dirty="0">
                <a:latin typeface="굴림"/>
              </a:rPr>
              <a:t>유지하면 상대방이 </a:t>
            </a:r>
            <a:r>
              <a:rPr lang="ko-KR" altLang="en-US" spc="-1" dirty="0" smtClean="0">
                <a:latin typeface="굴림"/>
              </a:rPr>
              <a:t>공</a:t>
            </a:r>
            <a:r>
              <a:rPr lang="ko-KR" altLang="en-US" spc="-1" dirty="0">
                <a:latin typeface="굴림"/>
              </a:rPr>
              <a:t>격</a:t>
            </a:r>
            <a:r>
              <a:rPr lang="ko-KR" altLang="en-US" spc="-1" dirty="0" smtClean="0">
                <a:latin typeface="굴림"/>
              </a:rPr>
              <a:t> </a:t>
            </a:r>
            <a:r>
              <a:rPr lang="ko-KR" altLang="en-US" spc="-1" dirty="0">
                <a:latin typeface="굴림"/>
              </a:rPr>
              <a:t>당하는 것을 눈치챌 수 </a:t>
            </a:r>
            <a:r>
              <a:rPr lang="ko-KR" altLang="en-US" spc="-1" dirty="0" smtClean="0">
                <a:latin typeface="굴림"/>
              </a:rPr>
              <a:t>있기</a:t>
            </a:r>
            <a:endParaRPr lang="en-US" altLang="ko-KR" spc="-1" dirty="0" smtClean="0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ko-KR" altLang="en-US" spc="-1" dirty="0" smtClean="0">
                <a:latin typeface="굴림"/>
              </a:rPr>
              <a:t>때문에 </a:t>
            </a:r>
            <a:r>
              <a:rPr lang="ko-KR" altLang="en-US" spc="-1" dirty="0">
                <a:latin typeface="굴림"/>
              </a:rPr>
              <a:t>가로챈 </a:t>
            </a:r>
            <a:r>
              <a:rPr lang="ko-KR" altLang="en-US" spc="-1" dirty="0" err="1">
                <a:latin typeface="굴림"/>
              </a:rPr>
              <a:t>패킷을</a:t>
            </a:r>
            <a:r>
              <a:rPr lang="ko-KR" altLang="en-US" spc="-1" dirty="0">
                <a:latin typeface="굴림"/>
              </a:rPr>
              <a:t> 다시 정상상태로 </a:t>
            </a:r>
            <a:r>
              <a:rPr lang="ko-KR" altLang="en-US" spc="-1" dirty="0" err="1">
                <a:latin typeface="굴림"/>
              </a:rPr>
              <a:t>포워딩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523" name="CustomShape 6"/>
          <p:cNvSpPr/>
          <p:nvPr/>
        </p:nvSpPr>
        <p:spPr>
          <a:xfrm>
            <a:off x="1704780" y="6224323"/>
            <a:ext cx="5733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" dirty="0" err="1">
                <a:latin typeface="굴림"/>
              </a:rPr>
              <a:t>포워딩</a:t>
            </a:r>
            <a:r>
              <a:rPr lang="ko-KR" altLang="en-US" spc="-1" dirty="0">
                <a:latin typeface="굴림"/>
              </a:rPr>
              <a:t> </a:t>
            </a:r>
            <a:r>
              <a:rPr lang="ko-KR" altLang="en-US" spc="-1" dirty="0" smtClean="0">
                <a:latin typeface="굴림"/>
              </a:rPr>
              <a:t>시켜준 뒤 </a:t>
            </a:r>
            <a:r>
              <a:rPr lang="ko-KR" altLang="en-US" spc="-1" dirty="0">
                <a:latin typeface="굴림"/>
              </a:rPr>
              <a:t>인터넷이 잘되는지 확인</a:t>
            </a:r>
            <a:endParaRPr lang="en-US" sz="1800" b="0" strike="noStrike" spc="-1" dirty="0">
              <a:latin typeface="굴림"/>
            </a:endParaRPr>
          </a:p>
        </p:txBody>
      </p:sp>
      <p:pic>
        <p:nvPicPr>
          <p:cNvPr id="524" name="그림 523"/>
          <p:cNvPicPr/>
          <p:nvPr/>
        </p:nvPicPr>
        <p:blipFill>
          <a:blip r:embed="rId3"/>
          <a:stretch/>
        </p:blipFill>
        <p:spPr>
          <a:xfrm>
            <a:off x="1062000" y="1844824"/>
            <a:ext cx="7019280" cy="1647000"/>
          </a:xfrm>
          <a:prstGeom prst="rect">
            <a:avLst/>
          </a:prstGeom>
          <a:ln>
            <a:noFill/>
          </a:ln>
        </p:spPr>
      </p:pic>
      <p:pic>
        <p:nvPicPr>
          <p:cNvPr id="525" name="그림 524"/>
          <p:cNvPicPr/>
          <p:nvPr/>
        </p:nvPicPr>
        <p:blipFill>
          <a:blip r:embed="rId4"/>
          <a:stretch/>
        </p:blipFill>
        <p:spPr>
          <a:xfrm>
            <a:off x="935820" y="4232689"/>
            <a:ext cx="7271640" cy="1943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43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2"/>
          <p:cNvSpPr/>
          <p:nvPr/>
        </p:nvSpPr>
        <p:spPr>
          <a:xfrm>
            <a:off x="251640" y="260640"/>
            <a:ext cx="8640000" cy="64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600" b="1" spc="-1" dirty="0">
                <a:solidFill>
                  <a:srgbClr val="000000"/>
                </a:solidFill>
                <a:ea typeface="DejaVu Sans"/>
              </a:rPr>
              <a:t>7-6 spoofing / Sniffing</a:t>
            </a:r>
            <a:endParaRPr lang="en-US" altLang="ko-KR" sz="2600" spc="-1" dirty="0"/>
          </a:p>
        </p:txBody>
      </p:sp>
      <p:sp>
        <p:nvSpPr>
          <p:cNvPr id="528" name="CustomShape 3"/>
          <p:cNvSpPr/>
          <p:nvPr/>
        </p:nvSpPr>
        <p:spPr>
          <a:xfrm>
            <a:off x="251820" y="1052640"/>
            <a:ext cx="8640000" cy="503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sniffing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530" name="CustomShape 5"/>
          <p:cNvSpPr/>
          <p:nvPr/>
        </p:nvSpPr>
        <p:spPr>
          <a:xfrm>
            <a:off x="1046340" y="3667417"/>
            <a:ext cx="70509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pc="-1" dirty="0" err="1">
                <a:latin typeface="굴림"/>
              </a:rPr>
              <a:t>arpspoof</a:t>
            </a:r>
            <a:r>
              <a:rPr lang="ko-KR" altLang="en-US" spc="-1" dirty="0">
                <a:latin typeface="굴림"/>
              </a:rPr>
              <a:t>를 한 상태에서 텔넷으로 접속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531" name="CustomShape 6"/>
          <p:cNvSpPr/>
          <p:nvPr/>
        </p:nvSpPr>
        <p:spPr>
          <a:xfrm>
            <a:off x="1704960" y="6224323"/>
            <a:ext cx="5733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" dirty="0">
                <a:latin typeface="굴림"/>
              </a:rPr>
              <a:t>접속한 상태에서 </a:t>
            </a:r>
            <a:r>
              <a:rPr lang="ko-KR" altLang="en-US" spc="-1" dirty="0" err="1">
                <a:latin typeface="굴림"/>
              </a:rPr>
              <a:t>와이어샤크를</a:t>
            </a:r>
            <a:r>
              <a:rPr lang="ko-KR" altLang="en-US" spc="-1" dirty="0">
                <a:latin typeface="굴림"/>
              </a:rPr>
              <a:t> 이용해 </a:t>
            </a:r>
            <a:r>
              <a:rPr lang="ko-KR" altLang="en-US" spc="-1" dirty="0" err="1">
                <a:latin typeface="굴림"/>
              </a:rPr>
              <a:t>패킷을</a:t>
            </a:r>
            <a:r>
              <a:rPr lang="ko-KR" altLang="en-US" spc="-1" dirty="0">
                <a:latin typeface="굴림"/>
              </a:rPr>
              <a:t> 확인</a:t>
            </a:r>
            <a:endParaRPr lang="en-US" sz="1800" b="0" strike="noStrike" spc="-1" dirty="0">
              <a:latin typeface="굴림"/>
            </a:endParaRPr>
          </a:p>
        </p:txBody>
      </p:sp>
      <p:pic>
        <p:nvPicPr>
          <p:cNvPr id="532" name="그림 531"/>
          <p:cNvPicPr/>
          <p:nvPr/>
        </p:nvPicPr>
        <p:blipFill>
          <a:blip r:embed="rId3"/>
          <a:stretch/>
        </p:blipFill>
        <p:spPr>
          <a:xfrm>
            <a:off x="935100" y="1844824"/>
            <a:ext cx="7273440" cy="1735200"/>
          </a:xfrm>
          <a:prstGeom prst="rect">
            <a:avLst/>
          </a:prstGeom>
          <a:ln>
            <a:noFill/>
          </a:ln>
        </p:spPr>
      </p:pic>
      <p:pic>
        <p:nvPicPr>
          <p:cNvPr id="533" name="그림 532"/>
          <p:cNvPicPr/>
          <p:nvPr/>
        </p:nvPicPr>
        <p:blipFill>
          <a:blip r:embed="rId4"/>
          <a:stretch/>
        </p:blipFill>
        <p:spPr>
          <a:xfrm>
            <a:off x="900000" y="4119130"/>
            <a:ext cx="7343640" cy="2017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645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2"/>
          <p:cNvSpPr/>
          <p:nvPr/>
        </p:nvSpPr>
        <p:spPr>
          <a:xfrm>
            <a:off x="251640" y="260640"/>
            <a:ext cx="8640000" cy="64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600" b="1" spc="-1" dirty="0">
                <a:solidFill>
                  <a:srgbClr val="000000"/>
                </a:solidFill>
                <a:ea typeface="DejaVu Sans"/>
              </a:rPr>
              <a:t>7-6 spoofing / Sniffing</a:t>
            </a:r>
            <a:endParaRPr lang="en-US" altLang="ko-KR" sz="2600" spc="-1" dirty="0"/>
          </a:p>
        </p:txBody>
      </p:sp>
      <p:sp>
        <p:nvSpPr>
          <p:cNvPr id="536" name="CustomShape 3"/>
          <p:cNvSpPr/>
          <p:nvPr/>
        </p:nvSpPr>
        <p:spPr>
          <a:xfrm>
            <a:off x="251820" y="1052640"/>
            <a:ext cx="8640000" cy="503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sniffing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538" name="CustomShape 5"/>
          <p:cNvSpPr/>
          <p:nvPr/>
        </p:nvSpPr>
        <p:spPr>
          <a:xfrm>
            <a:off x="1092960" y="4440307"/>
            <a:ext cx="6957720" cy="644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pc="-1" dirty="0">
                <a:latin typeface="굴림"/>
              </a:rPr>
              <a:t>프로토콜에서 텔넷부분의 </a:t>
            </a:r>
            <a:r>
              <a:rPr lang="en-US" altLang="ko-KR" spc="-1" dirty="0">
                <a:latin typeface="굴림"/>
              </a:rPr>
              <a:t>TCP</a:t>
            </a:r>
            <a:r>
              <a:rPr lang="ko-KR" altLang="en-US" spc="-1" dirty="0">
                <a:latin typeface="굴림"/>
              </a:rPr>
              <a:t>를 </a:t>
            </a:r>
            <a:r>
              <a:rPr lang="ko-KR" altLang="en-US" spc="-1" dirty="0" smtClean="0">
                <a:latin typeface="굴림"/>
              </a:rPr>
              <a:t>전체 보기하면</a:t>
            </a:r>
            <a:endParaRPr lang="en-US" altLang="ko-KR" spc="-1" dirty="0" smtClean="0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lang="ko-KR" altLang="en-US" spc="-1" dirty="0" smtClean="0">
                <a:latin typeface="굴림"/>
              </a:rPr>
              <a:t>다음과 같이 </a:t>
            </a:r>
            <a:r>
              <a:rPr lang="en-US" altLang="ko-KR" spc="-1" dirty="0" smtClean="0">
                <a:latin typeface="굴림"/>
              </a:rPr>
              <a:t>root</a:t>
            </a:r>
            <a:r>
              <a:rPr lang="ko-KR" altLang="en-US" spc="-1" dirty="0">
                <a:latin typeface="굴림"/>
              </a:rPr>
              <a:t>계정의 </a:t>
            </a:r>
            <a:r>
              <a:rPr lang="ko-KR" altLang="en-US" spc="-1" dirty="0" smtClean="0">
                <a:latin typeface="굴림"/>
              </a:rPr>
              <a:t>비밀번호를 확인할 수 있음</a:t>
            </a:r>
            <a:endParaRPr lang="en-US" sz="1800" b="0" strike="noStrike" spc="-1" dirty="0">
              <a:latin typeface="굴림"/>
            </a:endParaRPr>
          </a:p>
        </p:txBody>
      </p:sp>
      <p:pic>
        <p:nvPicPr>
          <p:cNvPr id="539" name="그림 538"/>
          <p:cNvPicPr/>
          <p:nvPr/>
        </p:nvPicPr>
        <p:blipFill rotWithShape="1">
          <a:blip r:embed="rId3"/>
          <a:srcRect b="55118"/>
          <a:stretch/>
        </p:blipFill>
        <p:spPr>
          <a:xfrm>
            <a:off x="1556373" y="1844825"/>
            <a:ext cx="6019800" cy="250946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63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Line 1"/>
          <p:cNvSpPr/>
          <p:nvPr/>
        </p:nvSpPr>
        <p:spPr>
          <a:xfrm>
            <a:off x="251280" y="908640"/>
            <a:ext cx="8641080" cy="0"/>
          </a:xfrm>
          <a:prstGeom prst="line">
            <a:avLst/>
          </a:prstGeom>
          <a:ln w="34920">
            <a:solidFill>
              <a:srgbClr val="FFC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3"/>
          <p:cNvSpPr/>
          <p:nvPr/>
        </p:nvSpPr>
        <p:spPr>
          <a:xfrm>
            <a:off x="251640" y="1052640"/>
            <a:ext cx="8640000" cy="503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 smtClean="0">
                <a:solidFill>
                  <a:srgbClr val="FFFFFF"/>
                </a:solidFill>
                <a:ea typeface="DejaVu Sans"/>
              </a:rPr>
              <a:t>improvements</a:t>
            </a:r>
            <a:endParaRPr lang="en-US" sz="1800" b="0" strike="noStrike" spc="-1" dirty="0">
              <a:latin typeface="굴림"/>
            </a:endParaRPr>
          </a:p>
        </p:txBody>
      </p:sp>
      <p:sp>
        <p:nvSpPr>
          <p:cNvPr id="537" name="CustomShape 4"/>
          <p:cNvSpPr/>
          <p:nvPr/>
        </p:nvSpPr>
        <p:spPr>
          <a:xfrm>
            <a:off x="251640" y="1700640"/>
            <a:ext cx="8640000" cy="77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  <a:p>
            <a:pPr algn="just">
              <a:lnSpc>
                <a:spcPct val="150000"/>
              </a:lnSpc>
            </a:pPr>
            <a:endParaRPr lang="en-US" sz="1800" b="0" strike="noStrike" spc="-1">
              <a:latin typeface="굴림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>
                <a:solidFill>
                  <a:schemeClr val="tx1"/>
                </a:solidFill>
                <a:latin typeface="+mj-ea"/>
                <a:ea typeface="+mj-ea"/>
              </a:rPr>
              <a:t>8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개선 사항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1700808"/>
            <a:ext cx="8640960" cy="46628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ko-KR" sz="2400" b="1" dirty="0" smtClean="0">
                <a:latin typeface="+mj-ea"/>
                <a:ea typeface="+mj-ea"/>
              </a:rPr>
              <a:t>Smart Car</a:t>
            </a: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 smtClean="0">
                <a:latin typeface="+mj-ea"/>
              </a:rPr>
              <a:t>영상처리를 통한 자율주행 자동차 구현</a:t>
            </a:r>
            <a:endParaRPr lang="en-US" altLang="ko-KR" sz="1000" b="1" dirty="0">
              <a:latin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b="1" dirty="0" smtClean="0">
              <a:latin typeface="+mj-ea"/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ko-KR" sz="2400" b="1" dirty="0" smtClean="0">
                <a:latin typeface="+mj-ea"/>
                <a:ea typeface="+mj-ea"/>
              </a:rPr>
              <a:t>Mobile Web</a:t>
            </a: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 smtClean="0">
                <a:latin typeface="+mj-ea"/>
              </a:rPr>
              <a:t>메일</a:t>
            </a:r>
            <a:r>
              <a:rPr lang="en-US" altLang="ko-KR" b="1" dirty="0" smtClean="0">
                <a:latin typeface="+mj-ea"/>
              </a:rPr>
              <a:t> </a:t>
            </a:r>
            <a:r>
              <a:rPr lang="ko-KR" altLang="en-US" b="1" dirty="0" smtClean="0">
                <a:latin typeface="+mj-ea"/>
              </a:rPr>
              <a:t>서버를 구현하여 게시판 문의 시 실제 메일 전송 구현</a:t>
            </a:r>
            <a:endParaRPr lang="en-US" altLang="ko-KR" b="1" dirty="0" smtClean="0">
              <a:latin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>
                <a:latin typeface="+mj-ea"/>
              </a:rPr>
              <a:t>Mobile </a:t>
            </a:r>
            <a:r>
              <a:rPr lang="ko-KR" altLang="en-US" b="1" dirty="0" smtClean="0">
                <a:latin typeface="+mj-ea"/>
              </a:rPr>
              <a:t>카메라와 연동하여 </a:t>
            </a:r>
            <a:r>
              <a:rPr lang="en-US" altLang="ko-KR" b="1" dirty="0" smtClean="0">
                <a:latin typeface="+mj-ea"/>
              </a:rPr>
              <a:t>Smart </a:t>
            </a:r>
            <a:r>
              <a:rPr lang="en-US" altLang="ko-KR" b="1" dirty="0">
                <a:latin typeface="+mj-ea"/>
              </a:rPr>
              <a:t>Car QR </a:t>
            </a:r>
            <a:r>
              <a:rPr lang="ko-KR" altLang="en-US" b="1" dirty="0" smtClean="0">
                <a:latin typeface="+mj-ea"/>
              </a:rPr>
              <a:t>코드</a:t>
            </a:r>
            <a:r>
              <a:rPr lang="en-US" altLang="ko-KR" b="1" dirty="0" smtClean="0">
                <a:latin typeface="+mj-ea"/>
              </a:rPr>
              <a:t>(</a:t>
            </a:r>
            <a:r>
              <a:rPr lang="ko-KR" altLang="en-US" b="1" dirty="0" smtClean="0">
                <a:latin typeface="+mj-ea"/>
              </a:rPr>
              <a:t>바코드</a:t>
            </a:r>
            <a:r>
              <a:rPr lang="en-US" altLang="ko-KR" b="1" dirty="0" smtClean="0">
                <a:latin typeface="+mj-ea"/>
              </a:rPr>
              <a:t>)</a:t>
            </a:r>
            <a:r>
              <a:rPr lang="ko-KR" altLang="en-US" b="1" dirty="0" smtClean="0">
                <a:latin typeface="+mj-ea"/>
              </a:rPr>
              <a:t> 인증 구현</a:t>
            </a:r>
            <a:endParaRPr lang="en-US" altLang="ko-KR" b="1" dirty="0">
              <a:latin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>
                <a:latin typeface="+mj-ea"/>
              </a:rPr>
              <a:t>Mobile Web</a:t>
            </a:r>
            <a:r>
              <a:rPr lang="ko-KR" altLang="en-US" b="1" dirty="0" smtClean="0">
                <a:latin typeface="+mj-ea"/>
              </a:rPr>
              <a:t>이 아닌 </a:t>
            </a:r>
            <a:r>
              <a:rPr lang="en-US" altLang="ko-KR" b="1" dirty="0" smtClean="0">
                <a:latin typeface="+mj-ea"/>
              </a:rPr>
              <a:t>App</a:t>
            </a:r>
            <a:r>
              <a:rPr lang="ko-KR" altLang="en-US" b="1" dirty="0" smtClean="0">
                <a:latin typeface="+mj-ea"/>
              </a:rPr>
              <a:t>개발을 통한 </a:t>
            </a:r>
            <a:r>
              <a:rPr lang="en-US" altLang="ko-KR" b="1" dirty="0" smtClean="0">
                <a:latin typeface="+mj-ea"/>
              </a:rPr>
              <a:t>Smart Car</a:t>
            </a:r>
            <a:r>
              <a:rPr lang="ko-KR" altLang="en-US" b="1" dirty="0" smtClean="0">
                <a:latin typeface="+mj-ea"/>
              </a:rPr>
              <a:t> 제어</a:t>
            </a:r>
            <a:endParaRPr lang="en-US" altLang="ko-KR" b="1" dirty="0" smtClean="0">
              <a:latin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b="1" dirty="0">
              <a:latin typeface="+mj-ea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2400" b="1" dirty="0" smtClean="0">
                <a:latin typeface="+mj-ea"/>
              </a:rPr>
              <a:t>취약점 분석 및 보안</a:t>
            </a: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 smtClean="0">
                <a:latin typeface="+mj-ea"/>
              </a:rPr>
              <a:t>다양한 취약점 분석 및 보안 사항 추가 및 개선</a:t>
            </a:r>
            <a:endParaRPr lang="en-US" altLang="ko-KR" b="1" dirty="0" smtClean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266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743908" y="2782669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 smtClean="0"/>
              <a:t>Q&amp;A</a:t>
            </a:r>
            <a:endParaRPr lang="en-US" altLang="ko-KR" sz="36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38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743908" y="2782669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 smtClean="0"/>
              <a:t>END</a:t>
            </a:r>
            <a:endParaRPr lang="en-US" altLang="ko-KR" sz="3600" b="1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51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2.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시스템 구조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(Total)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System Structure(Total) 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251520" y="1695988"/>
            <a:ext cx="8718566" cy="4965752"/>
            <a:chOff x="251520" y="1695988"/>
            <a:chExt cx="8718566" cy="4965752"/>
          </a:xfrm>
        </p:grpSpPr>
        <p:pic>
          <p:nvPicPr>
            <p:cNvPr id="34" name="Picture 2" descr="C:\Users\kkh75\Desktop\400_F_210617460_GekZGLdDdpIl9zcmT5Emxt30CPGqKvd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000" y1="40061" x2="49000" y2="40061"/>
                          <a14:foregroundMark x1="49500" y1="29664" x2="49500" y2="29664"/>
                          <a14:foregroundMark x1="51500" y1="21101" x2="51500" y2="21101"/>
                          <a14:foregroundMark x1="51750" y1="13150" x2="51750" y2="13150"/>
                          <a14:backgroundMark x1="41500" y1="48930" x2="41500" y2="489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854" y="1695988"/>
              <a:ext cx="1321101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573136"/>
              <a:ext cx="1233372" cy="1080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" descr="C:\Users\kkh75\Desktop\image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37500" y1="22222" x2="57212" y2="66667"/>
                          <a14:foregroundMark x1="61538" y1="22634" x2="40385" y2="7119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114" y="5401740"/>
              <a:ext cx="1078518" cy="12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Computer Ubuntu Icon Claire Monitor Iconset Prasilart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176" y="3573136"/>
              <a:ext cx="107999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C:\Users\kkh75\Desktop\mobile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6" r="22573"/>
            <a:stretch/>
          </p:blipFill>
          <p:spPr bwMode="auto">
            <a:xfrm>
              <a:off x="8297167" y="3573136"/>
              <a:ext cx="595313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화살표 연결선 2"/>
            <p:cNvCxnSpPr>
              <a:stCxn id="37" idx="3"/>
              <a:endCxn id="41" idx="3"/>
            </p:cNvCxnSpPr>
            <p:nvPr/>
          </p:nvCxnSpPr>
          <p:spPr>
            <a:xfrm>
              <a:off x="1484892" y="4113136"/>
              <a:ext cx="467128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43" idx="1"/>
              <a:endCxn id="41" idx="1"/>
            </p:cNvCxnSpPr>
            <p:nvPr/>
          </p:nvCxnSpPr>
          <p:spPr>
            <a:xfrm flipH="1">
              <a:off x="7236175" y="4113136"/>
              <a:ext cx="106099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37" idx="0"/>
              <a:endCxn id="34" idx="2"/>
            </p:cNvCxnSpPr>
            <p:nvPr/>
          </p:nvCxnSpPr>
          <p:spPr>
            <a:xfrm flipV="1">
              <a:off x="868206" y="2775988"/>
              <a:ext cx="3870199" cy="797148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4" idx="2"/>
            </p:cNvCxnSpPr>
            <p:nvPr/>
          </p:nvCxnSpPr>
          <p:spPr>
            <a:xfrm>
              <a:off x="4738405" y="2775988"/>
              <a:ext cx="3794035" cy="734892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/>
            <p:cNvCxnSpPr>
              <a:stCxn id="41" idx="0"/>
              <a:endCxn id="34" idx="2"/>
            </p:cNvCxnSpPr>
            <p:nvPr/>
          </p:nvCxnSpPr>
          <p:spPr>
            <a:xfrm flipH="1" flipV="1">
              <a:off x="4738405" y="2775988"/>
              <a:ext cx="1957770" cy="797148"/>
            </a:xfrm>
            <a:prstGeom prst="straightConnector1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/>
            <p:cNvCxnSpPr>
              <a:stCxn id="39" idx="0"/>
            </p:cNvCxnSpPr>
            <p:nvPr/>
          </p:nvCxnSpPr>
          <p:spPr>
            <a:xfrm flipV="1">
              <a:off x="2781373" y="4149080"/>
              <a:ext cx="0" cy="12526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39" idx="0"/>
              <a:endCxn id="34" idx="2"/>
            </p:cNvCxnSpPr>
            <p:nvPr/>
          </p:nvCxnSpPr>
          <p:spPr>
            <a:xfrm flipV="1">
              <a:off x="2781373" y="2775988"/>
              <a:ext cx="1957032" cy="2625752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39" idx="0"/>
              <a:endCxn id="41" idx="3"/>
            </p:cNvCxnSpPr>
            <p:nvPr/>
          </p:nvCxnSpPr>
          <p:spPr>
            <a:xfrm flipV="1">
              <a:off x="2781373" y="4113136"/>
              <a:ext cx="3374803" cy="1288604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7380312" y="3805359"/>
              <a:ext cx="9510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Web App</a:t>
              </a:r>
              <a:endParaRPr lang="ko-KR" altLang="en-US" sz="1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905860" y="3805359"/>
              <a:ext cx="15756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Web Socket </a:t>
              </a:r>
              <a:r>
                <a:rPr lang="ko-KR" altLang="en-US" sz="1400" dirty="0" smtClean="0"/>
                <a:t>통신</a:t>
              </a:r>
              <a:endParaRPr lang="ko-KR" altLang="en-US" sz="1400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84489" y="3356992"/>
              <a:ext cx="827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FF0000"/>
                  </a:solidFill>
                </a:rPr>
                <a:t>AP </a:t>
              </a:r>
              <a:r>
                <a:rPr lang="ko-KR" altLang="en-US" sz="1400" dirty="0" smtClean="0">
                  <a:solidFill>
                    <a:srgbClr val="FF0000"/>
                  </a:solidFill>
                </a:rPr>
                <a:t>공격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878479" y="4509120"/>
              <a:ext cx="9653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</a:rPr>
                <a:t>비인가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</a:rPr>
                <a:t>접근 제어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211960" y="4777988"/>
              <a:ext cx="11448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</a:rPr>
                <a:t>취약점 공격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rgbClr val="FF0000"/>
                  </a:solidFill>
                </a:rPr>
                <a:t>권한 탈취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378362" y="2924944"/>
              <a:ext cx="609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Wi-Fi</a:t>
              </a:r>
              <a:endPara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588125" y="2924944"/>
              <a:ext cx="609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Wi-Fi</a:t>
              </a:r>
              <a:endPara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114666" y="3068960"/>
              <a:ext cx="609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Wi-Fi</a:t>
              </a:r>
              <a:endPara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059832" y="5713511"/>
              <a:ext cx="7402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FF0000"/>
                  </a:solidFill>
                </a:rPr>
                <a:t>Hacker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101173" y="4489375"/>
              <a:ext cx="1130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Web Server</a:t>
              </a:r>
              <a:endParaRPr lang="ko-KR" altLang="en-US" sz="14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219560" y="4633391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/>
                <a:t>Mobile</a:t>
              </a:r>
              <a:endParaRPr lang="ko-KR" altLang="en-US" sz="14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148064" y="2082099"/>
              <a:ext cx="10534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mtClean="0"/>
                <a:t>AP(</a:t>
              </a:r>
              <a:r>
                <a:rPr lang="ko-KR" altLang="en-US" sz="1400" dirty="0" smtClean="0"/>
                <a:t>공유기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68294" y="4641775"/>
              <a:ext cx="999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mtClean="0"/>
                <a:t>Smart Car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312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859001"/>
              </p:ext>
            </p:extLst>
          </p:nvPr>
        </p:nvGraphicFramePr>
        <p:xfrm>
          <a:off x="251520" y="3853833"/>
          <a:ext cx="2052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52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j-lt"/>
                        </a:rPr>
                        <a:t>Raspberry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PI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2. 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시스템 구조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(Smart Car)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bg1"/>
                </a:solidFill>
              </a:rPr>
              <a:t>System Structure(Smart Car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6" name="TextBox 56"/>
          <p:cNvSpPr txBox="1"/>
          <p:nvPr/>
        </p:nvSpPr>
        <p:spPr>
          <a:xfrm>
            <a:off x="2323630" y="3789040"/>
            <a:ext cx="12402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rgbClr val="FF0000"/>
                </a:solidFill>
              </a:rPr>
              <a:t>UART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통신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sp>
        <p:nvSpPr>
          <p:cNvPr id="17" name="TextBox 56"/>
          <p:cNvSpPr txBox="1"/>
          <p:nvPr/>
        </p:nvSpPr>
        <p:spPr>
          <a:xfrm>
            <a:off x="5580112" y="3789040"/>
            <a:ext cx="124025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rgbClr val="FF0000"/>
                </a:solidFill>
              </a:rPr>
              <a:t>CAN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통신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634748"/>
              </p:ext>
            </p:extLst>
          </p:nvPr>
        </p:nvGraphicFramePr>
        <p:xfrm>
          <a:off x="3643191" y="3853833"/>
          <a:ext cx="2052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52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j-lt"/>
                        </a:rPr>
                        <a:t>Main(STM32F4)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892972"/>
              </p:ext>
            </p:extLst>
          </p:nvPr>
        </p:nvGraphicFramePr>
        <p:xfrm>
          <a:off x="6831771" y="1700808"/>
          <a:ext cx="2052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52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j-lt"/>
                        </a:rPr>
                        <a:t>Front(STM32F0)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876294"/>
              </p:ext>
            </p:extLst>
          </p:nvPr>
        </p:nvGraphicFramePr>
        <p:xfrm>
          <a:off x="6831771" y="3853833"/>
          <a:ext cx="2052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52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Middle(STM32F0)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70472"/>
              </p:ext>
            </p:extLst>
          </p:nvPr>
        </p:nvGraphicFramePr>
        <p:xfrm>
          <a:off x="6831771" y="6006859"/>
          <a:ext cx="2052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52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j-lt"/>
                        </a:rPr>
                        <a:t>Rear(STM32F0)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4" name="직선 화살표 연결선 23"/>
          <p:cNvCxnSpPr>
            <a:stCxn id="19" idx="3"/>
            <a:endCxn id="20" idx="1"/>
          </p:cNvCxnSpPr>
          <p:nvPr/>
        </p:nvCxnSpPr>
        <p:spPr>
          <a:xfrm>
            <a:off x="2303520" y="4036713"/>
            <a:ext cx="1339671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0" idx="3"/>
            <a:endCxn id="22" idx="1"/>
          </p:cNvCxnSpPr>
          <p:nvPr/>
        </p:nvCxnSpPr>
        <p:spPr>
          <a:xfrm>
            <a:off x="5695191" y="4036713"/>
            <a:ext cx="113658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1" idx="1"/>
            <a:endCxn id="23" idx="1"/>
          </p:cNvCxnSpPr>
          <p:nvPr/>
        </p:nvCxnSpPr>
        <p:spPr>
          <a:xfrm rot="10800000" flipV="1">
            <a:off x="6831771" y="1883687"/>
            <a:ext cx="12700" cy="4306051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2. 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시스템 구조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2600" b="1" dirty="0">
                <a:solidFill>
                  <a:schemeClr val="tx1"/>
                </a:solidFill>
                <a:latin typeface="+mj-ea"/>
              </a:rPr>
              <a:t>Mobile Web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 - </a:t>
            </a:r>
            <a:r>
              <a:rPr lang="en-US" altLang="ko-KR" sz="2600" b="1" dirty="0" err="1" smtClean="0">
                <a:solidFill>
                  <a:schemeClr val="tx1"/>
                </a:solidFill>
                <a:latin typeface="+mj-ea"/>
                <a:ea typeface="+mj-ea"/>
              </a:rPr>
              <a:t>DataBase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chemeClr val="bg1"/>
                </a:solidFill>
              </a:rPr>
              <a:t>System </a:t>
            </a:r>
            <a:r>
              <a:rPr lang="en-US" altLang="ko-KR" dirty="0" smtClean="0">
                <a:solidFill>
                  <a:schemeClr val="bg1"/>
                </a:solidFill>
              </a:rPr>
              <a:t>Structure(Web Server)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66964"/>
              </p:ext>
            </p:extLst>
          </p:nvPr>
        </p:nvGraphicFramePr>
        <p:xfrm>
          <a:off x="6687771" y="4220926"/>
          <a:ext cx="2196000" cy="76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96000"/>
              </a:tblGrid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lt"/>
                        </a:rPr>
                        <a:t>sequence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sequence_name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sequence_value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368249"/>
              </p:ext>
            </p:extLst>
          </p:nvPr>
        </p:nvGraphicFramePr>
        <p:xfrm>
          <a:off x="251520" y="1700808"/>
          <a:ext cx="2196000" cy="9448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9600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lt"/>
                        </a:rPr>
                        <a:t>car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43871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car_ip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car_name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7380"/>
              </p:ext>
            </p:extLst>
          </p:nvPr>
        </p:nvGraphicFramePr>
        <p:xfrm>
          <a:off x="3469687" y="5460883"/>
          <a:ext cx="2196000" cy="1127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9600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lt"/>
                        </a:rPr>
                        <a:t>session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session_num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session_user_id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session_ip_addr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session_mac_addr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  <a:endParaRPr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976442"/>
              </p:ext>
            </p:extLst>
          </p:nvPr>
        </p:nvGraphicFramePr>
        <p:xfrm>
          <a:off x="251520" y="5826643"/>
          <a:ext cx="2196000" cy="76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9600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car_auth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car_ip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car_pin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  <a:endParaRPr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279724"/>
              </p:ext>
            </p:extLst>
          </p:nvPr>
        </p:nvGraphicFramePr>
        <p:xfrm>
          <a:off x="3469687" y="1700808"/>
          <a:ext cx="2196000" cy="20421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9600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lt"/>
                        </a:rPr>
                        <a:t>user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user_pw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user_name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 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user_email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user_login_fail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altLang="ko-KR" sz="1200" b="0" i="0" u="none" strike="noStrik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user_type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altLang="ko-KR" sz="1200" b="0" i="0" u="none" strike="noStrik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user_date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endParaRPr lang="en-US" altLang="ko-KR" sz="1200" b="0" i="0" u="none" strike="noStrik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user_ip_addr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user_mac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  <a:endParaRPr lang="en-US" altLang="ko-KR" sz="11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78218"/>
              </p:ext>
            </p:extLst>
          </p:nvPr>
        </p:nvGraphicFramePr>
        <p:xfrm>
          <a:off x="6687771" y="1700808"/>
          <a:ext cx="2196000" cy="1676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9600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lt"/>
                        </a:rPr>
                        <a:t>board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4545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board_num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board_title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board_pw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board_user_id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board_date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endParaRPr lang="en-US" altLang="ko-KR" sz="1200" b="0" i="0" u="none" strike="noStrike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board_content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(1000)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board_check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53580"/>
              </p:ext>
            </p:extLst>
          </p:nvPr>
        </p:nvGraphicFramePr>
        <p:xfrm>
          <a:off x="251520" y="3397966"/>
          <a:ext cx="2196000" cy="1676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96000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lt"/>
                        </a:rPr>
                        <a:t>server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94545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PHP_SELF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(50)</a:t>
                      </a:r>
                    </a:p>
                    <a:p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REMOTE_ADDR </a:t>
                      </a:r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MAC_ADDR </a:t>
                      </a:r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REMOTE_PORT </a:t>
                      </a:r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(10)</a:t>
                      </a:r>
                    </a:p>
                    <a:p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SCRIPT_NAME </a:t>
                      </a:r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(30)</a:t>
                      </a:r>
                    </a:p>
                    <a:p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REQUEST_URI </a:t>
                      </a:r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(200)</a:t>
                      </a:r>
                    </a:p>
                    <a:p>
                      <a:pPr algn="l"/>
                      <a:r>
                        <a:rPr lang="en-US" altLang="ko-KR" sz="12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 </a:t>
                      </a:r>
                      <a:r>
                        <a:rPr lang="en-US" altLang="ko-KR" sz="12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  <a:endParaRPr lang="en-US" altLang="ko-KR" sz="12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619596"/>
              </p:ext>
            </p:extLst>
          </p:nvPr>
        </p:nvGraphicFramePr>
        <p:xfrm>
          <a:off x="6687771" y="5826643"/>
          <a:ext cx="2196000" cy="762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96000"/>
              </a:tblGrid>
              <a:tr h="14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+mj-lt"/>
                        </a:rPr>
                        <a:t>block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ip_addr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  <a:p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mac_addr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u="none" strike="noStrik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(20)</a:t>
                      </a:r>
                    </a:p>
                  </a:txBody>
                  <a:tcPr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6" name="직선 화살표 연결선 25"/>
          <p:cNvCxnSpPr>
            <a:stCxn id="22" idx="1"/>
            <a:endCxn id="19" idx="3"/>
          </p:cNvCxnSpPr>
          <p:nvPr/>
        </p:nvCxnSpPr>
        <p:spPr>
          <a:xfrm flipH="1" flipV="1">
            <a:off x="2447520" y="2173248"/>
            <a:ext cx="1022167" cy="54864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2" idx="3"/>
            <a:endCxn id="23" idx="1"/>
          </p:cNvCxnSpPr>
          <p:nvPr/>
        </p:nvCxnSpPr>
        <p:spPr>
          <a:xfrm flipV="1">
            <a:off x="5665687" y="2539008"/>
            <a:ext cx="1022084" cy="18288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2" idx="2"/>
            <a:endCxn id="20" idx="0"/>
          </p:cNvCxnSpPr>
          <p:nvPr/>
        </p:nvCxnSpPr>
        <p:spPr>
          <a:xfrm>
            <a:off x="4567687" y="3742968"/>
            <a:ext cx="0" cy="171791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07950" y="1557338"/>
            <a:ext cx="8928546" cy="5184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4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2. 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시스템 구조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2600" b="1" dirty="0">
                <a:solidFill>
                  <a:schemeClr val="tx1"/>
                </a:solidFill>
                <a:latin typeface="+mj-ea"/>
              </a:rPr>
              <a:t>Mobile Web</a:t>
            </a: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 - PHP)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solidFill>
                  <a:schemeClr val="bg1"/>
                </a:solidFill>
              </a:rPr>
              <a:t>System </a:t>
            </a:r>
            <a:r>
              <a:rPr lang="en-US" altLang="ko-KR" dirty="0" smtClean="0">
                <a:solidFill>
                  <a:schemeClr val="bg1"/>
                </a:solidFill>
              </a:rPr>
              <a:t>Structure(Web Server)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185241"/>
              </p:ext>
            </p:extLst>
          </p:nvPr>
        </p:nvGraphicFramePr>
        <p:xfrm>
          <a:off x="251520" y="3961846"/>
          <a:ext cx="183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36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j-lt"/>
                        </a:rPr>
                        <a:t>login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" name="표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163696"/>
              </p:ext>
            </p:extLst>
          </p:nvPr>
        </p:nvGraphicFramePr>
        <p:xfrm>
          <a:off x="7056480" y="4715524"/>
          <a:ext cx="183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36000"/>
              </a:tblGrid>
              <a:tr h="1497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board_view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263078"/>
              </p:ext>
            </p:extLst>
          </p:nvPr>
        </p:nvGraphicFramePr>
        <p:xfrm>
          <a:off x="7056480" y="6222883"/>
          <a:ext cx="183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36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  <a:latin typeface="+mj-lt"/>
                        </a:rPr>
                        <a:t>board_write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4" name="표 1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19533"/>
              </p:ext>
            </p:extLst>
          </p:nvPr>
        </p:nvGraphicFramePr>
        <p:xfrm>
          <a:off x="7056480" y="3208166"/>
          <a:ext cx="183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36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j-lt"/>
                        </a:rPr>
                        <a:t>admin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243308"/>
              </p:ext>
            </p:extLst>
          </p:nvPr>
        </p:nvGraphicFramePr>
        <p:xfrm>
          <a:off x="3654000" y="5469204"/>
          <a:ext cx="183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36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j-lt"/>
                        </a:rPr>
                        <a:t>board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940245"/>
              </p:ext>
            </p:extLst>
          </p:nvPr>
        </p:nvGraphicFramePr>
        <p:xfrm>
          <a:off x="3654000" y="2454487"/>
          <a:ext cx="183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36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j-lt"/>
                        </a:rPr>
                        <a:t>Index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표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467069"/>
              </p:ext>
            </p:extLst>
          </p:nvPr>
        </p:nvGraphicFramePr>
        <p:xfrm>
          <a:off x="7056480" y="1700808"/>
          <a:ext cx="183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36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j-lt"/>
                        </a:rPr>
                        <a:t>logout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023947"/>
              </p:ext>
            </p:extLst>
          </p:nvPr>
        </p:nvGraphicFramePr>
        <p:xfrm>
          <a:off x="3654000" y="3961846"/>
          <a:ext cx="1836000" cy="365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36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j-lt"/>
                        </a:rPr>
                        <a:t>signup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21" name="직선 화살표 연결선 120"/>
          <p:cNvCxnSpPr>
            <a:stCxn id="110" idx="3"/>
            <a:endCxn id="119" idx="1"/>
          </p:cNvCxnSpPr>
          <p:nvPr/>
        </p:nvCxnSpPr>
        <p:spPr>
          <a:xfrm>
            <a:off x="2087520" y="4144726"/>
            <a:ext cx="156648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17" idx="3"/>
            <a:endCxn id="114" idx="1"/>
          </p:cNvCxnSpPr>
          <p:nvPr/>
        </p:nvCxnSpPr>
        <p:spPr>
          <a:xfrm>
            <a:off x="5490000" y="2637367"/>
            <a:ext cx="1566480" cy="753679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117" idx="3"/>
            <a:endCxn id="118" idx="1"/>
          </p:cNvCxnSpPr>
          <p:nvPr/>
        </p:nvCxnSpPr>
        <p:spPr>
          <a:xfrm flipV="1">
            <a:off x="5490000" y="1883688"/>
            <a:ext cx="1566480" cy="7536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116" idx="3"/>
            <a:endCxn id="111" idx="1"/>
          </p:cNvCxnSpPr>
          <p:nvPr/>
        </p:nvCxnSpPr>
        <p:spPr>
          <a:xfrm flipV="1">
            <a:off x="5490000" y="4898404"/>
            <a:ext cx="1566480" cy="75368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116" idx="3"/>
            <a:endCxn id="112" idx="1"/>
          </p:cNvCxnSpPr>
          <p:nvPr/>
        </p:nvCxnSpPr>
        <p:spPr>
          <a:xfrm>
            <a:off x="5490000" y="5652084"/>
            <a:ext cx="1566480" cy="75367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913541"/>
              </p:ext>
            </p:extLst>
          </p:nvPr>
        </p:nvGraphicFramePr>
        <p:xfrm>
          <a:off x="251520" y="5125603"/>
          <a:ext cx="1836000" cy="1463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360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데이터 처리</a:t>
                      </a:r>
                      <a:endParaRPr lang="ko-KR" altLang="en-US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getAjax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postAjax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adminAjax</a:t>
                      </a:r>
                      <a:endParaRPr lang="ko-KR" altLang="en-US" sz="1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4" name="꺾인 연결선 53"/>
          <p:cNvCxnSpPr>
            <a:stCxn id="116" idx="1"/>
            <a:endCxn id="117" idx="1"/>
          </p:cNvCxnSpPr>
          <p:nvPr/>
        </p:nvCxnSpPr>
        <p:spPr>
          <a:xfrm rot="10800000">
            <a:off x="3654000" y="2637368"/>
            <a:ext cx="12700" cy="3014717"/>
          </a:xfrm>
          <a:prstGeom prst="bentConnector3">
            <a:avLst>
              <a:gd name="adj1" fmla="val 6250717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7950" y="1557338"/>
            <a:ext cx="8928546" cy="5184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8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tx1"/>
                </a:solidFill>
                <a:latin typeface="+mj-ea"/>
                <a:ea typeface="+mj-ea"/>
              </a:rPr>
              <a:t>3.</a:t>
            </a:r>
            <a:r>
              <a:rPr lang="ko-KR" altLang="en-US" sz="2600" b="1" dirty="0" smtClean="0">
                <a:solidFill>
                  <a:schemeClr val="tx1"/>
                </a:solidFill>
                <a:latin typeface="+mj-ea"/>
                <a:ea typeface="+mj-ea"/>
              </a:rPr>
              <a:t> 개발 환경</a:t>
            </a:r>
            <a:endParaRPr lang="en-US" altLang="ko-KR" sz="2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mtClean="0">
                <a:solidFill>
                  <a:schemeClr val="bg1"/>
                </a:solidFill>
              </a:rPr>
              <a:t>Development Tools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023817"/>
              </p:ext>
            </p:extLst>
          </p:nvPr>
        </p:nvGraphicFramePr>
        <p:xfrm>
          <a:off x="250825" y="1700212"/>
          <a:ext cx="4249738" cy="4897435"/>
        </p:xfrm>
        <a:graphic>
          <a:graphicData uri="http://schemas.openxmlformats.org/drawingml/2006/table">
            <a:tbl>
              <a:tblPr firstRow="1" bandRow="1"/>
              <a:tblGrid>
                <a:gridCol w="1224831"/>
                <a:gridCol w="3024907"/>
              </a:tblGrid>
              <a:tr h="979487"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Linux(Ubuntu)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Linux(Kali</a:t>
                      </a: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Linux(Raspberry Pi)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46800" marR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SERVER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Python -</a:t>
                      </a:r>
                      <a:r>
                        <a:rPr lang="en-US" altLang="ko-KR" sz="17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700" b="1" baseline="0" dirty="0" err="1" smtClean="0">
                          <a:solidFill>
                            <a:schemeClr val="tx1"/>
                          </a:solidFill>
                        </a:rPr>
                        <a:t>WebSocket</a:t>
                      </a:r>
                      <a:r>
                        <a:rPr lang="en-US" altLang="ko-KR" sz="1700" b="1" baseline="0" dirty="0" smtClean="0">
                          <a:solidFill>
                            <a:schemeClr val="tx1"/>
                          </a:solidFill>
                        </a:rPr>
                        <a:t> Server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Ubuntu</a:t>
                      </a:r>
                      <a:r>
                        <a:rPr lang="en-US" altLang="ko-KR" sz="1700" b="1" baseline="0" dirty="0" smtClean="0">
                          <a:solidFill>
                            <a:schemeClr val="tx1"/>
                          </a:solidFill>
                        </a:rPr>
                        <a:t> - Web Server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46800" marR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err="1" smtClean="0">
                          <a:solidFill>
                            <a:schemeClr val="tx1"/>
                          </a:solidFill>
                        </a:rPr>
                        <a:t>DataBase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Ubuntu - MySQL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46800" marR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Python, C</a:t>
                      </a:r>
                      <a:r>
                        <a:rPr lang="en-US" altLang="ko-KR" sz="17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HTML,</a:t>
                      </a:r>
                      <a:r>
                        <a:rPr lang="en-US" altLang="ko-KR" sz="1700" b="1" baseline="0" dirty="0" smtClean="0">
                          <a:solidFill>
                            <a:schemeClr val="tx1"/>
                          </a:solidFill>
                        </a:rPr>
                        <a:t> CSS, JS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baseline="0" dirty="0" smtClean="0">
                          <a:solidFill>
                            <a:schemeClr val="tx1"/>
                          </a:solidFill>
                        </a:rPr>
                        <a:t>PHP, SQL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46800" marR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IDE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Eclipse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tx1"/>
                          </a:solidFill>
                        </a:rPr>
                        <a:t>Atom</a:t>
                      </a:r>
                    </a:p>
                  </a:txBody>
                  <a:tcPr marL="46800" marR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04048" y="2132856"/>
            <a:ext cx="1296144" cy="9048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84973" y="3573016"/>
            <a:ext cx="1819275" cy="10763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57156" y="2276872"/>
            <a:ext cx="2019300" cy="628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25554" y="5389885"/>
            <a:ext cx="1490662" cy="7667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092280" y="5157192"/>
            <a:ext cx="1584176" cy="1232148"/>
          </a:xfrm>
          <a:prstGeom prst="rect">
            <a:avLst/>
          </a:prstGeom>
        </p:spPr>
      </p:pic>
      <p:sp>
        <p:nvSpPr>
          <p:cNvPr id="15" name="직사각형 12"/>
          <p:cNvSpPr/>
          <p:nvPr/>
        </p:nvSpPr>
        <p:spPr>
          <a:xfrm>
            <a:off x="4643438" y="1700213"/>
            <a:ext cx="4249041" cy="48974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456" y="3720728"/>
            <a:ext cx="1080000" cy="8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1155</Words>
  <Application>Microsoft Office PowerPoint</Application>
  <PresentationFormat>화면 슬라이드 쇼(4:3)</PresentationFormat>
  <Paragraphs>378</Paragraphs>
  <Slides>47</Slides>
  <Notes>42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구관현</dc:creator>
  <cp:lastModifiedBy>구관현</cp:lastModifiedBy>
  <cp:revision>231</cp:revision>
  <dcterms:created xsi:type="dcterms:W3CDTF">2019-05-16T06:24:15Z</dcterms:created>
  <dcterms:modified xsi:type="dcterms:W3CDTF">2019-06-17T05:13:04Z</dcterms:modified>
</cp:coreProperties>
</file>